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61" r:id="rId2"/>
    <p:sldId id="257" r:id="rId3"/>
    <p:sldId id="302" r:id="rId4"/>
    <p:sldId id="258"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5" r:id="rId18"/>
    <p:sldId id="273" r:id="rId19"/>
    <p:sldId id="274" r:id="rId20"/>
    <p:sldId id="281" r:id="rId21"/>
    <p:sldId id="276" r:id="rId22"/>
    <p:sldId id="280" r:id="rId23"/>
    <p:sldId id="299" r:id="rId24"/>
    <p:sldId id="288" r:id="rId25"/>
    <p:sldId id="289" r:id="rId26"/>
    <p:sldId id="290" r:id="rId27"/>
    <p:sldId id="292" r:id="rId28"/>
    <p:sldId id="291" r:id="rId29"/>
    <p:sldId id="293" r:id="rId30"/>
    <p:sldId id="294" r:id="rId31"/>
    <p:sldId id="295" r:id="rId32"/>
    <p:sldId id="296" r:id="rId33"/>
    <p:sldId id="298" r:id="rId34"/>
    <p:sldId id="282" r:id="rId35"/>
    <p:sldId id="304" r:id="rId36"/>
    <p:sldId id="300" r:id="rId37"/>
    <p:sldId id="301" r:id="rId38"/>
    <p:sldId id="30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54" autoAdjust="0"/>
    <p:restoredTop sz="83529" autoAdjust="0"/>
  </p:normalViewPr>
  <p:slideViewPr>
    <p:cSldViewPr snapToGrid="0">
      <p:cViewPr>
        <p:scale>
          <a:sx n="77" d="100"/>
          <a:sy n="77" d="100"/>
        </p:scale>
        <p:origin x="97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4"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4"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631A8F-7005-42E0-BF84-9A35D4F7152D}"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28CEF25E-2AA2-476D-8115-62E69029505F}">
      <dgm:prSet/>
      <dgm:spPr/>
      <dgm:t>
        <a:bodyPr/>
        <a:lstStyle/>
        <a:p>
          <a:pPr>
            <a:lnSpc>
              <a:spcPct val="100000"/>
            </a:lnSpc>
          </a:pPr>
          <a:r>
            <a:rPr lang="en-US" dirty="0"/>
            <a:t>Internet of Vehicles (</a:t>
          </a:r>
          <a:r>
            <a:rPr lang="en-US" dirty="0" err="1"/>
            <a:t>IoV</a:t>
          </a:r>
          <a:r>
            <a:rPr lang="en-US" dirty="0"/>
            <a:t>) connects vehicles, infrastructure, and cloud systems.</a:t>
          </a:r>
        </a:p>
      </dgm:t>
    </dgm:pt>
    <dgm:pt modelId="{D2E0E6F8-828A-4AE1-9271-FB5D5C23E2B7}" type="parTrans" cxnId="{6C0C6F05-8694-4CC6-81E0-6D741B0706DB}">
      <dgm:prSet/>
      <dgm:spPr/>
      <dgm:t>
        <a:bodyPr/>
        <a:lstStyle/>
        <a:p>
          <a:endParaRPr lang="en-US"/>
        </a:p>
      </dgm:t>
    </dgm:pt>
    <dgm:pt modelId="{EF184DF9-6CCA-41E6-B577-38BDC9EFF402}" type="sibTrans" cxnId="{6C0C6F05-8694-4CC6-81E0-6D741B0706DB}">
      <dgm:prSet/>
      <dgm:spPr/>
      <dgm:t>
        <a:bodyPr/>
        <a:lstStyle/>
        <a:p>
          <a:pPr>
            <a:lnSpc>
              <a:spcPct val="100000"/>
            </a:lnSpc>
          </a:pPr>
          <a:endParaRPr lang="en-US"/>
        </a:p>
      </dgm:t>
    </dgm:pt>
    <dgm:pt modelId="{3B2EE478-F4BD-4A31-AC17-455174CDED2D}">
      <dgm:prSet/>
      <dgm:spPr/>
      <dgm:t>
        <a:bodyPr/>
        <a:lstStyle/>
        <a:p>
          <a:pPr>
            <a:lnSpc>
              <a:spcPct val="100000"/>
            </a:lnSpc>
          </a:pPr>
          <a:r>
            <a:rPr lang="en-US"/>
            <a:t>It enables V2V, V2I, and V2C communications for real-time coordination.</a:t>
          </a:r>
        </a:p>
      </dgm:t>
    </dgm:pt>
    <dgm:pt modelId="{E38A6B1C-11B2-4C81-BF7C-4F0474B54500}" type="parTrans" cxnId="{4E8065E2-01E4-482A-9A2C-75571E995521}">
      <dgm:prSet/>
      <dgm:spPr/>
      <dgm:t>
        <a:bodyPr/>
        <a:lstStyle/>
        <a:p>
          <a:endParaRPr lang="en-US"/>
        </a:p>
      </dgm:t>
    </dgm:pt>
    <dgm:pt modelId="{14CCD4EC-5ACC-4749-9C96-113906DCC27A}" type="sibTrans" cxnId="{4E8065E2-01E4-482A-9A2C-75571E995521}">
      <dgm:prSet/>
      <dgm:spPr/>
      <dgm:t>
        <a:bodyPr/>
        <a:lstStyle/>
        <a:p>
          <a:pPr>
            <a:lnSpc>
              <a:spcPct val="100000"/>
            </a:lnSpc>
          </a:pPr>
          <a:endParaRPr lang="en-US"/>
        </a:p>
      </dgm:t>
    </dgm:pt>
    <dgm:pt modelId="{828C6248-1629-4FCA-999F-F9F1B5BCF396}">
      <dgm:prSet/>
      <dgm:spPr/>
      <dgm:t>
        <a:bodyPr/>
        <a:lstStyle/>
        <a:p>
          <a:pPr>
            <a:lnSpc>
              <a:spcPct val="100000"/>
            </a:lnSpc>
          </a:pPr>
          <a:r>
            <a:rPr lang="en-US"/>
            <a:t>With increased interconnectivity, cybersecurity threats like DoS and spoofing have become critical.</a:t>
          </a:r>
        </a:p>
      </dgm:t>
    </dgm:pt>
    <dgm:pt modelId="{34A22AB7-A7A1-42A8-B7E8-EAA0FDB8CFBE}" type="parTrans" cxnId="{794B269F-7448-4436-8EA5-D3BAA1DEC69F}">
      <dgm:prSet/>
      <dgm:spPr/>
      <dgm:t>
        <a:bodyPr/>
        <a:lstStyle/>
        <a:p>
          <a:endParaRPr lang="en-US"/>
        </a:p>
      </dgm:t>
    </dgm:pt>
    <dgm:pt modelId="{2FADA070-C296-4064-BC31-D30D5E2BA9E9}" type="sibTrans" cxnId="{794B269F-7448-4436-8EA5-D3BAA1DEC69F}">
      <dgm:prSet/>
      <dgm:spPr/>
      <dgm:t>
        <a:bodyPr/>
        <a:lstStyle/>
        <a:p>
          <a:pPr>
            <a:lnSpc>
              <a:spcPct val="100000"/>
            </a:lnSpc>
          </a:pPr>
          <a:endParaRPr lang="en-US"/>
        </a:p>
      </dgm:t>
    </dgm:pt>
    <dgm:pt modelId="{6521AFA2-1EB4-4952-BB31-540EDFCD9592}">
      <dgm:prSet/>
      <dgm:spPr/>
      <dgm:t>
        <a:bodyPr/>
        <a:lstStyle/>
        <a:p>
          <a:pPr>
            <a:lnSpc>
              <a:spcPct val="100000"/>
            </a:lnSpc>
          </a:pPr>
          <a:r>
            <a:rPr lang="en-US"/>
            <a:t>IDS (Intrusion Detection Systems) are vital to securing IoV networks</a:t>
          </a:r>
        </a:p>
      </dgm:t>
    </dgm:pt>
    <dgm:pt modelId="{9778C392-5CB6-440B-BE7D-59FB6ED86B96}" type="parTrans" cxnId="{557A89C2-FE98-47AC-8AD7-DC7FED1005DD}">
      <dgm:prSet/>
      <dgm:spPr/>
      <dgm:t>
        <a:bodyPr/>
        <a:lstStyle/>
        <a:p>
          <a:endParaRPr lang="en-US"/>
        </a:p>
      </dgm:t>
    </dgm:pt>
    <dgm:pt modelId="{833EC4F7-3997-4484-9314-FB8094F78207}" type="sibTrans" cxnId="{557A89C2-FE98-47AC-8AD7-DC7FED1005DD}">
      <dgm:prSet/>
      <dgm:spPr/>
      <dgm:t>
        <a:bodyPr/>
        <a:lstStyle/>
        <a:p>
          <a:endParaRPr lang="en-US"/>
        </a:p>
      </dgm:t>
    </dgm:pt>
    <dgm:pt modelId="{251E4FD2-B177-4A59-8470-F62E6EA6F3E0}" type="pres">
      <dgm:prSet presAssocID="{D5631A8F-7005-42E0-BF84-9A35D4F7152D}" presName="root" presStyleCnt="0">
        <dgm:presLayoutVars>
          <dgm:dir/>
          <dgm:resizeHandles val="exact"/>
        </dgm:presLayoutVars>
      </dgm:prSet>
      <dgm:spPr/>
    </dgm:pt>
    <dgm:pt modelId="{E129DCEE-3285-4C92-9316-50F10AF35742}" type="pres">
      <dgm:prSet presAssocID="{D5631A8F-7005-42E0-BF84-9A35D4F7152D}" presName="container" presStyleCnt="0">
        <dgm:presLayoutVars>
          <dgm:dir/>
          <dgm:resizeHandles val="exact"/>
        </dgm:presLayoutVars>
      </dgm:prSet>
      <dgm:spPr/>
    </dgm:pt>
    <dgm:pt modelId="{25286E10-B97E-4259-93BB-314FB0AC1ED5}" type="pres">
      <dgm:prSet presAssocID="{28CEF25E-2AA2-476D-8115-62E69029505F}" presName="compNode" presStyleCnt="0"/>
      <dgm:spPr/>
    </dgm:pt>
    <dgm:pt modelId="{577F9150-273A-412A-ABC2-2936E3B7DA07}" type="pres">
      <dgm:prSet presAssocID="{28CEF25E-2AA2-476D-8115-62E69029505F}" presName="iconBgRect" presStyleLbl="bgShp" presStyleIdx="0" presStyleCnt="4"/>
      <dgm:spPr/>
    </dgm:pt>
    <dgm:pt modelId="{CDDEFCC5-BD1E-49D6-A9B2-F72302057152}" type="pres">
      <dgm:prSet presAssocID="{28CEF25E-2AA2-476D-8115-62E69029505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pt>
    <dgm:pt modelId="{3E76B919-942E-432F-9D4D-B1C9AC080E0A}" type="pres">
      <dgm:prSet presAssocID="{28CEF25E-2AA2-476D-8115-62E69029505F}" presName="spaceRect" presStyleCnt="0"/>
      <dgm:spPr/>
    </dgm:pt>
    <dgm:pt modelId="{7762865C-8545-4109-B08E-AB7C6081E6AB}" type="pres">
      <dgm:prSet presAssocID="{28CEF25E-2AA2-476D-8115-62E69029505F}" presName="textRect" presStyleLbl="revTx" presStyleIdx="0" presStyleCnt="4">
        <dgm:presLayoutVars>
          <dgm:chMax val="1"/>
          <dgm:chPref val="1"/>
        </dgm:presLayoutVars>
      </dgm:prSet>
      <dgm:spPr/>
    </dgm:pt>
    <dgm:pt modelId="{8C8005ED-2485-47C6-A238-48F986972558}" type="pres">
      <dgm:prSet presAssocID="{EF184DF9-6CCA-41E6-B577-38BDC9EFF402}" presName="sibTrans" presStyleLbl="sibTrans2D1" presStyleIdx="0" presStyleCnt="0"/>
      <dgm:spPr/>
    </dgm:pt>
    <dgm:pt modelId="{FA9F8D45-9F42-412C-8A9D-E91503E40717}" type="pres">
      <dgm:prSet presAssocID="{3B2EE478-F4BD-4A31-AC17-455174CDED2D}" presName="compNode" presStyleCnt="0"/>
      <dgm:spPr/>
    </dgm:pt>
    <dgm:pt modelId="{1CA03341-8DEF-47E7-86C0-E28DF6E5C614}" type="pres">
      <dgm:prSet presAssocID="{3B2EE478-F4BD-4A31-AC17-455174CDED2D}" presName="iconBgRect" presStyleLbl="bgShp" presStyleIdx="1" presStyleCnt="4"/>
      <dgm:spPr/>
    </dgm:pt>
    <dgm:pt modelId="{AE1BCCCF-52FE-4A7B-8300-A7AE4B3A3A82}" type="pres">
      <dgm:prSet presAssocID="{3B2EE478-F4BD-4A31-AC17-455174CDED2D}" presName="icon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9000" r="-9000"/>
          </a:stretch>
        </a:blipFill>
      </dgm:spPr>
    </dgm:pt>
    <dgm:pt modelId="{65D1EAD1-8D2D-4B40-85AF-C529CDBCF219}" type="pres">
      <dgm:prSet presAssocID="{3B2EE478-F4BD-4A31-AC17-455174CDED2D}" presName="spaceRect" presStyleCnt="0"/>
      <dgm:spPr/>
    </dgm:pt>
    <dgm:pt modelId="{6DDD77AE-A2F1-4C79-823E-C781E4F5CF19}" type="pres">
      <dgm:prSet presAssocID="{3B2EE478-F4BD-4A31-AC17-455174CDED2D}" presName="textRect" presStyleLbl="revTx" presStyleIdx="1" presStyleCnt="4">
        <dgm:presLayoutVars>
          <dgm:chMax val="1"/>
          <dgm:chPref val="1"/>
        </dgm:presLayoutVars>
      </dgm:prSet>
      <dgm:spPr/>
    </dgm:pt>
    <dgm:pt modelId="{FAEE431F-85F5-4ECA-8E73-F0AB52DE0B18}" type="pres">
      <dgm:prSet presAssocID="{14CCD4EC-5ACC-4749-9C96-113906DCC27A}" presName="sibTrans" presStyleLbl="sibTrans2D1" presStyleIdx="0" presStyleCnt="0"/>
      <dgm:spPr/>
    </dgm:pt>
    <dgm:pt modelId="{5E1DCAE8-4BC9-4F2D-97BC-5AF82660C312}" type="pres">
      <dgm:prSet presAssocID="{828C6248-1629-4FCA-999F-F9F1B5BCF396}" presName="compNode" presStyleCnt="0"/>
      <dgm:spPr/>
    </dgm:pt>
    <dgm:pt modelId="{57644513-BC75-4D25-BCDF-B79BDF06B02C}" type="pres">
      <dgm:prSet presAssocID="{828C6248-1629-4FCA-999F-F9F1B5BCF396}" presName="iconBgRect" presStyleLbl="bgShp" presStyleIdx="2" presStyleCnt="4"/>
      <dgm:spPr/>
    </dgm:pt>
    <dgm:pt modelId="{F72AE5B1-C37A-484F-85E0-C852F80F2671}" type="pres">
      <dgm:prSet presAssocID="{828C6248-1629-4FCA-999F-F9F1B5BCF396}"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7000" r="-7000"/>
          </a:stretch>
        </a:blipFill>
      </dgm:spPr>
    </dgm:pt>
    <dgm:pt modelId="{2BDC366B-E0FA-4B68-9A1D-565B1426F2D6}" type="pres">
      <dgm:prSet presAssocID="{828C6248-1629-4FCA-999F-F9F1B5BCF396}" presName="spaceRect" presStyleCnt="0"/>
      <dgm:spPr/>
    </dgm:pt>
    <dgm:pt modelId="{1AD81792-3F42-4F98-9F4F-380E8BF649AD}" type="pres">
      <dgm:prSet presAssocID="{828C6248-1629-4FCA-999F-F9F1B5BCF396}" presName="textRect" presStyleLbl="revTx" presStyleIdx="2" presStyleCnt="4">
        <dgm:presLayoutVars>
          <dgm:chMax val="1"/>
          <dgm:chPref val="1"/>
        </dgm:presLayoutVars>
      </dgm:prSet>
      <dgm:spPr/>
    </dgm:pt>
    <dgm:pt modelId="{4B74C2E7-7240-4CBB-9CBB-F7841B9181D2}" type="pres">
      <dgm:prSet presAssocID="{2FADA070-C296-4064-BC31-D30D5E2BA9E9}" presName="sibTrans" presStyleLbl="sibTrans2D1" presStyleIdx="0" presStyleCnt="0"/>
      <dgm:spPr/>
    </dgm:pt>
    <dgm:pt modelId="{409FA19A-8D78-45BA-812A-05CB9CA877D6}" type="pres">
      <dgm:prSet presAssocID="{6521AFA2-1EB4-4952-BB31-540EDFCD9592}" presName="compNode" presStyleCnt="0"/>
      <dgm:spPr/>
    </dgm:pt>
    <dgm:pt modelId="{90E1116C-6851-4233-A0CB-7434ADE20219}" type="pres">
      <dgm:prSet presAssocID="{6521AFA2-1EB4-4952-BB31-540EDFCD9592}" presName="iconBgRect" presStyleLbl="bgShp" presStyleIdx="3" presStyleCnt="4"/>
      <dgm:spPr/>
    </dgm:pt>
    <dgm:pt modelId="{91A4D045-BD72-4DB3-B69B-64E2189DC159}" type="pres">
      <dgm:prSet presAssocID="{6521AFA2-1EB4-4952-BB31-540EDFCD9592}" presName="iconRect"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11000" b="-11000"/>
          </a:stretch>
        </a:blipFill>
      </dgm:spPr>
    </dgm:pt>
    <dgm:pt modelId="{14F680B8-66F8-4A5B-B6DA-801FA452E410}" type="pres">
      <dgm:prSet presAssocID="{6521AFA2-1EB4-4952-BB31-540EDFCD9592}" presName="spaceRect" presStyleCnt="0"/>
      <dgm:spPr/>
    </dgm:pt>
    <dgm:pt modelId="{9660866D-4841-4CA8-9A0B-2CCF6CFF34D5}" type="pres">
      <dgm:prSet presAssocID="{6521AFA2-1EB4-4952-BB31-540EDFCD9592}" presName="textRect" presStyleLbl="revTx" presStyleIdx="3" presStyleCnt="4">
        <dgm:presLayoutVars>
          <dgm:chMax val="1"/>
          <dgm:chPref val="1"/>
        </dgm:presLayoutVars>
      </dgm:prSet>
      <dgm:spPr/>
    </dgm:pt>
  </dgm:ptLst>
  <dgm:cxnLst>
    <dgm:cxn modelId="{C18EFB02-58EE-4548-9A97-58187BCC9AB7}" type="presOf" srcId="{EF184DF9-6CCA-41E6-B577-38BDC9EFF402}" destId="{8C8005ED-2485-47C6-A238-48F986972558}" srcOrd="0" destOrd="0" presId="urn:microsoft.com/office/officeart/2018/2/layout/IconCircleList"/>
    <dgm:cxn modelId="{6C0C6F05-8694-4CC6-81E0-6D741B0706DB}" srcId="{D5631A8F-7005-42E0-BF84-9A35D4F7152D}" destId="{28CEF25E-2AA2-476D-8115-62E69029505F}" srcOrd="0" destOrd="0" parTransId="{D2E0E6F8-828A-4AE1-9271-FB5D5C23E2B7}" sibTransId="{EF184DF9-6CCA-41E6-B577-38BDC9EFF402}"/>
    <dgm:cxn modelId="{6661C35F-DB6E-4807-8FAE-E305D6FC119B}" type="presOf" srcId="{2FADA070-C296-4064-BC31-D30D5E2BA9E9}" destId="{4B74C2E7-7240-4CBB-9CBB-F7841B9181D2}" srcOrd="0" destOrd="0" presId="urn:microsoft.com/office/officeart/2018/2/layout/IconCircleList"/>
    <dgm:cxn modelId="{AA57A277-85D5-4B0A-BDC8-8427F5ACE107}" type="presOf" srcId="{3B2EE478-F4BD-4A31-AC17-455174CDED2D}" destId="{6DDD77AE-A2F1-4C79-823E-C781E4F5CF19}" srcOrd="0" destOrd="0" presId="urn:microsoft.com/office/officeart/2018/2/layout/IconCircleList"/>
    <dgm:cxn modelId="{3412927C-6750-4F92-A75E-9F081C054A48}" type="presOf" srcId="{6521AFA2-1EB4-4952-BB31-540EDFCD9592}" destId="{9660866D-4841-4CA8-9A0B-2CCF6CFF34D5}" srcOrd="0" destOrd="0" presId="urn:microsoft.com/office/officeart/2018/2/layout/IconCircleList"/>
    <dgm:cxn modelId="{1106887F-0D8D-4D2E-8FC2-BEF06A4FBABF}" type="presOf" srcId="{D5631A8F-7005-42E0-BF84-9A35D4F7152D}" destId="{251E4FD2-B177-4A59-8470-F62E6EA6F3E0}" srcOrd="0" destOrd="0" presId="urn:microsoft.com/office/officeart/2018/2/layout/IconCircleList"/>
    <dgm:cxn modelId="{794B269F-7448-4436-8EA5-D3BAA1DEC69F}" srcId="{D5631A8F-7005-42E0-BF84-9A35D4F7152D}" destId="{828C6248-1629-4FCA-999F-F9F1B5BCF396}" srcOrd="2" destOrd="0" parTransId="{34A22AB7-A7A1-42A8-B7E8-EAA0FDB8CFBE}" sibTransId="{2FADA070-C296-4064-BC31-D30D5E2BA9E9}"/>
    <dgm:cxn modelId="{F0B172A8-6969-418E-9102-1030A5F1C06B}" type="presOf" srcId="{828C6248-1629-4FCA-999F-F9F1B5BCF396}" destId="{1AD81792-3F42-4F98-9F4F-380E8BF649AD}" srcOrd="0" destOrd="0" presId="urn:microsoft.com/office/officeart/2018/2/layout/IconCircleList"/>
    <dgm:cxn modelId="{6855DCB8-2E6A-4C26-BD52-F61CA8928837}" type="presOf" srcId="{28CEF25E-2AA2-476D-8115-62E69029505F}" destId="{7762865C-8545-4109-B08E-AB7C6081E6AB}" srcOrd="0" destOrd="0" presId="urn:microsoft.com/office/officeart/2018/2/layout/IconCircleList"/>
    <dgm:cxn modelId="{557A89C2-FE98-47AC-8AD7-DC7FED1005DD}" srcId="{D5631A8F-7005-42E0-BF84-9A35D4F7152D}" destId="{6521AFA2-1EB4-4952-BB31-540EDFCD9592}" srcOrd="3" destOrd="0" parTransId="{9778C392-5CB6-440B-BE7D-59FB6ED86B96}" sibTransId="{833EC4F7-3997-4484-9314-FB8094F78207}"/>
    <dgm:cxn modelId="{0DD827C8-7A20-4DD8-813E-21EB749A70D5}" type="presOf" srcId="{14CCD4EC-5ACC-4749-9C96-113906DCC27A}" destId="{FAEE431F-85F5-4ECA-8E73-F0AB52DE0B18}" srcOrd="0" destOrd="0" presId="urn:microsoft.com/office/officeart/2018/2/layout/IconCircleList"/>
    <dgm:cxn modelId="{4E8065E2-01E4-482A-9A2C-75571E995521}" srcId="{D5631A8F-7005-42E0-BF84-9A35D4F7152D}" destId="{3B2EE478-F4BD-4A31-AC17-455174CDED2D}" srcOrd="1" destOrd="0" parTransId="{E38A6B1C-11B2-4C81-BF7C-4F0474B54500}" sibTransId="{14CCD4EC-5ACC-4749-9C96-113906DCC27A}"/>
    <dgm:cxn modelId="{75C77988-BFD9-48E6-B8A1-3B342915EF15}" type="presParOf" srcId="{251E4FD2-B177-4A59-8470-F62E6EA6F3E0}" destId="{E129DCEE-3285-4C92-9316-50F10AF35742}" srcOrd="0" destOrd="0" presId="urn:microsoft.com/office/officeart/2018/2/layout/IconCircleList"/>
    <dgm:cxn modelId="{4B7EC07F-7FDC-4E14-8FD9-0E0D69A97F36}" type="presParOf" srcId="{E129DCEE-3285-4C92-9316-50F10AF35742}" destId="{25286E10-B97E-4259-93BB-314FB0AC1ED5}" srcOrd="0" destOrd="0" presId="urn:microsoft.com/office/officeart/2018/2/layout/IconCircleList"/>
    <dgm:cxn modelId="{E30B9CCF-4044-4715-BEC1-668A69297329}" type="presParOf" srcId="{25286E10-B97E-4259-93BB-314FB0AC1ED5}" destId="{577F9150-273A-412A-ABC2-2936E3B7DA07}" srcOrd="0" destOrd="0" presId="urn:microsoft.com/office/officeart/2018/2/layout/IconCircleList"/>
    <dgm:cxn modelId="{07043A75-ABE5-430B-A52F-31B370CD9310}" type="presParOf" srcId="{25286E10-B97E-4259-93BB-314FB0AC1ED5}" destId="{CDDEFCC5-BD1E-49D6-A9B2-F72302057152}" srcOrd="1" destOrd="0" presId="urn:microsoft.com/office/officeart/2018/2/layout/IconCircleList"/>
    <dgm:cxn modelId="{D0FA73BF-6C34-46B7-A675-62C7984E05A1}" type="presParOf" srcId="{25286E10-B97E-4259-93BB-314FB0AC1ED5}" destId="{3E76B919-942E-432F-9D4D-B1C9AC080E0A}" srcOrd="2" destOrd="0" presId="urn:microsoft.com/office/officeart/2018/2/layout/IconCircleList"/>
    <dgm:cxn modelId="{03A3799B-116A-438A-9F5F-68F945E7BE4E}" type="presParOf" srcId="{25286E10-B97E-4259-93BB-314FB0AC1ED5}" destId="{7762865C-8545-4109-B08E-AB7C6081E6AB}" srcOrd="3" destOrd="0" presId="urn:microsoft.com/office/officeart/2018/2/layout/IconCircleList"/>
    <dgm:cxn modelId="{69A992E0-5C80-4691-9BA3-6E692D901DB8}" type="presParOf" srcId="{E129DCEE-3285-4C92-9316-50F10AF35742}" destId="{8C8005ED-2485-47C6-A238-48F986972558}" srcOrd="1" destOrd="0" presId="urn:microsoft.com/office/officeart/2018/2/layout/IconCircleList"/>
    <dgm:cxn modelId="{13A75AE5-F9ED-44B9-A6F4-281AE8281C7F}" type="presParOf" srcId="{E129DCEE-3285-4C92-9316-50F10AF35742}" destId="{FA9F8D45-9F42-412C-8A9D-E91503E40717}" srcOrd="2" destOrd="0" presId="urn:microsoft.com/office/officeart/2018/2/layout/IconCircleList"/>
    <dgm:cxn modelId="{2CA6C25A-DDD4-4266-862D-62F0B444C184}" type="presParOf" srcId="{FA9F8D45-9F42-412C-8A9D-E91503E40717}" destId="{1CA03341-8DEF-47E7-86C0-E28DF6E5C614}" srcOrd="0" destOrd="0" presId="urn:microsoft.com/office/officeart/2018/2/layout/IconCircleList"/>
    <dgm:cxn modelId="{2CF02989-CCE1-4D14-81F1-EBFA5F7AD11D}" type="presParOf" srcId="{FA9F8D45-9F42-412C-8A9D-E91503E40717}" destId="{AE1BCCCF-52FE-4A7B-8300-A7AE4B3A3A82}" srcOrd="1" destOrd="0" presId="urn:microsoft.com/office/officeart/2018/2/layout/IconCircleList"/>
    <dgm:cxn modelId="{A47357A8-44F0-475A-AE15-F07726011823}" type="presParOf" srcId="{FA9F8D45-9F42-412C-8A9D-E91503E40717}" destId="{65D1EAD1-8D2D-4B40-85AF-C529CDBCF219}" srcOrd="2" destOrd="0" presId="urn:microsoft.com/office/officeart/2018/2/layout/IconCircleList"/>
    <dgm:cxn modelId="{2BA8CE98-4C1D-4546-A31D-8DD087288EDC}" type="presParOf" srcId="{FA9F8D45-9F42-412C-8A9D-E91503E40717}" destId="{6DDD77AE-A2F1-4C79-823E-C781E4F5CF19}" srcOrd="3" destOrd="0" presId="urn:microsoft.com/office/officeart/2018/2/layout/IconCircleList"/>
    <dgm:cxn modelId="{AD0B7059-3888-4E93-BDAE-FD0E85EA2CE6}" type="presParOf" srcId="{E129DCEE-3285-4C92-9316-50F10AF35742}" destId="{FAEE431F-85F5-4ECA-8E73-F0AB52DE0B18}" srcOrd="3" destOrd="0" presId="urn:microsoft.com/office/officeart/2018/2/layout/IconCircleList"/>
    <dgm:cxn modelId="{C6E6211E-FB49-4AAD-8552-7A08E3E5BB38}" type="presParOf" srcId="{E129DCEE-3285-4C92-9316-50F10AF35742}" destId="{5E1DCAE8-4BC9-4F2D-97BC-5AF82660C312}" srcOrd="4" destOrd="0" presId="urn:microsoft.com/office/officeart/2018/2/layout/IconCircleList"/>
    <dgm:cxn modelId="{9E7F8A32-A20C-49A5-85E7-8986463C14DA}" type="presParOf" srcId="{5E1DCAE8-4BC9-4F2D-97BC-5AF82660C312}" destId="{57644513-BC75-4D25-BCDF-B79BDF06B02C}" srcOrd="0" destOrd="0" presId="urn:microsoft.com/office/officeart/2018/2/layout/IconCircleList"/>
    <dgm:cxn modelId="{B94D5BC1-26F0-46CA-951A-9E7E6486E747}" type="presParOf" srcId="{5E1DCAE8-4BC9-4F2D-97BC-5AF82660C312}" destId="{F72AE5B1-C37A-484F-85E0-C852F80F2671}" srcOrd="1" destOrd="0" presId="urn:microsoft.com/office/officeart/2018/2/layout/IconCircleList"/>
    <dgm:cxn modelId="{B9092677-382A-4F03-81FC-7CC8A3518C81}" type="presParOf" srcId="{5E1DCAE8-4BC9-4F2D-97BC-5AF82660C312}" destId="{2BDC366B-E0FA-4B68-9A1D-565B1426F2D6}" srcOrd="2" destOrd="0" presId="urn:microsoft.com/office/officeart/2018/2/layout/IconCircleList"/>
    <dgm:cxn modelId="{36A62A9C-A059-4E8B-989C-38A7C0A7917A}" type="presParOf" srcId="{5E1DCAE8-4BC9-4F2D-97BC-5AF82660C312}" destId="{1AD81792-3F42-4F98-9F4F-380E8BF649AD}" srcOrd="3" destOrd="0" presId="urn:microsoft.com/office/officeart/2018/2/layout/IconCircleList"/>
    <dgm:cxn modelId="{51CB7505-7920-4666-BF35-4121E84F46EA}" type="presParOf" srcId="{E129DCEE-3285-4C92-9316-50F10AF35742}" destId="{4B74C2E7-7240-4CBB-9CBB-F7841B9181D2}" srcOrd="5" destOrd="0" presId="urn:microsoft.com/office/officeart/2018/2/layout/IconCircleList"/>
    <dgm:cxn modelId="{678F636F-441D-4934-8022-69A849B473CC}" type="presParOf" srcId="{E129DCEE-3285-4C92-9316-50F10AF35742}" destId="{409FA19A-8D78-45BA-812A-05CB9CA877D6}" srcOrd="6" destOrd="0" presId="urn:microsoft.com/office/officeart/2018/2/layout/IconCircleList"/>
    <dgm:cxn modelId="{2073099A-0004-48A6-9E1F-9B46513033D9}" type="presParOf" srcId="{409FA19A-8D78-45BA-812A-05CB9CA877D6}" destId="{90E1116C-6851-4233-A0CB-7434ADE20219}" srcOrd="0" destOrd="0" presId="urn:microsoft.com/office/officeart/2018/2/layout/IconCircleList"/>
    <dgm:cxn modelId="{3BBE657E-81FF-449D-B78D-3172F60E2E09}" type="presParOf" srcId="{409FA19A-8D78-45BA-812A-05CB9CA877D6}" destId="{91A4D045-BD72-4DB3-B69B-64E2189DC159}" srcOrd="1" destOrd="0" presId="urn:microsoft.com/office/officeart/2018/2/layout/IconCircleList"/>
    <dgm:cxn modelId="{A2EDDE5B-3375-4490-B8B4-6044D32D63A7}" type="presParOf" srcId="{409FA19A-8D78-45BA-812A-05CB9CA877D6}" destId="{14F680B8-66F8-4A5B-B6DA-801FA452E410}" srcOrd="2" destOrd="0" presId="urn:microsoft.com/office/officeart/2018/2/layout/IconCircleList"/>
    <dgm:cxn modelId="{7E5AB067-76B2-4D61-B6C6-56B57D51E857}" type="presParOf" srcId="{409FA19A-8D78-45BA-812A-05CB9CA877D6}" destId="{9660866D-4841-4CA8-9A0B-2CCF6CFF34D5}"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F9150-273A-412A-ABC2-2936E3B7DA07}">
      <dsp:nvSpPr>
        <dsp:cNvPr id="0" name=""/>
        <dsp:cNvSpPr/>
      </dsp:nvSpPr>
      <dsp:spPr>
        <a:xfrm>
          <a:off x="19577" y="763616"/>
          <a:ext cx="654156" cy="6541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DEFCC5-BD1E-49D6-A9B2-F72302057152}">
      <dsp:nvSpPr>
        <dsp:cNvPr id="0" name=""/>
        <dsp:cNvSpPr/>
      </dsp:nvSpPr>
      <dsp:spPr>
        <a:xfrm>
          <a:off x="156950" y="900989"/>
          <a:ext cx="379410" cy="37941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62865C-8545-4109-B08E-AB7C6081E6AB}">
      <dsp:nvSpPr>
        <dsp:cNvPr id="0" name=""/>
        <dsp:cNvSpPr/>
      </dsp:nvSpPr>
      <dsp:spPr>
        <a:xfrm>
          <a:off x="813910" y="763616"/>
          <a:ext cx="1541940" cy="654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Internet of Vehicles (</a:t>
          </a:r>
          <a:r>
            <a:rPr lang="en-US" sz="1100" kern="1200" dirty="0" err="1"/>
            <a:t>IoV</a:t>
          </a:r>
          <a:r>
            <a:rPr lang="en-US" sz="1100" kern="1200" dirty="0"/>
            <a:t>) connects vehicles, infrastructure, and cloud systems.</a:t>
          </a:r>
        </a:p>
      </dsp:txBody>
      <dsp:txXfrm>
        <a:off x="813910" y="763616"/>
        <a:ext cx="1541940" cy="654156"/>
      </dsp:txXfrm>
    </dsp:sp>
    <dsp:sp modelId="{1CA03341-8DEF-47E7-86C0-E28DF6E5C614}">
      <dsp:nvSpPr>
        <dsp:cNvPr id="0" name=""/>
        <dsp:cNvSpPr/>
      </dsp:nvSpPr>
      <dsp:spPr>
        <a:xfrm>
          <a:off x="2624522" y="763616"/>
          <a:ext cx="654156" cy="6541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1BCCCF-52FE-4A7B-8300-A7AE4B3A3A82}">
      <dsp:nvSpPr>
        <dsp:cNvPr id="0" name=""/>
        <dsp:cNvSpPr/>
      </dsp:nvSpPr>
      <dsp:spPr>
        <a:xfrm>
          <a:off x="2761895" y="900989"/>
          <a:ext cx="379410" cy="37941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9000" r="-9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D77AE-A2F1-4C79-823E-C781E4F5CF19}">
      <dsp:nvSpPr>
        <dsp:cNvPr id="0" name=""/>
        <dsp:cNvSpPr/>
      </dsp:nvSpPr>
      <dsp:spPr>
        <a:xfrm>
          <a:off x="3418855" y="763616"/>
          <a:ext cx="1541940" cy="654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It enables V2V, V2I, and V2C communications for real-time coordination.</a:t>
          </a:r>
        </a:p>
      </dsp:txBody>
      <dsp:txXfrm>
        <a:off x="3418855" y="763616"/>
        <a:ext cx="1541940" cy="654156"/>
      </dsp:txXfrm>
    </dsp:sp>
    <dsp:sp modelId="{57644513-BC75-4D25-BCDF-B79BDF06B02C}">
      <dsp:nvSpPr>
        <dsp:cNvPr id="0" name=""/>
        <dsp:cNvSpPr/>
      </dsp:nvSpPr>
      <dsp:spPr>
        <a:xfrm>
          <a:off x="19577" y="1998547"/>
          <a:ext cx="654156" cy="6541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2AE5B1-C37A-484F-85E0-C852F80F2671}">
      <dsp:nvSpPr>
        <dsp:cNvPr id="0" name=""/>
        <dsp:cNvSpPr/>
      </dsp:nvSpPr>
      <dsp:spPr>
        <a:xfrm>
          <a:off x="156950" y="2135920"/>
          <a:ext cx="379410" cy="37941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D81792-3F42-4F98-9F4F-380E8BF649AD}">
      <dsp:nvSpPr>
        <dsp:cNvPr id="0" name=""/>
        <dsp:cNvSpPr/>
      </dsp:nvSpPr>
      <dsp:spPr>
        <a:xfrm>
          <a:off x="813910" y="1998547"/>
          <a:ext cx="1541940" cy="654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With increased interconnectivity, cybersecurity threats like DoS and spoofing have become critical.</a:t>
          </a:r>
        </a:p>
      </dsp:txBody>
      <dsp:txXfrm>
        <a:off x="813910" y="1998547"/>
        <a:ext cx="1541940" cy="654156"/>
      </dsp:txXfrm>
    </dsp:sp>
    <dsp:sp modelId="{90E1116C-6851-4233-A0CB-7434ADE20219}">
      <dsp:nvSpPr>
        <dsp:cNvPr id="0" name=""/>
        <dsp:cNvSpPr/>
      </dsp:nvSpPr>
      <dsp:spPr>
        <a:xfrm>
          <a:off x="2624522" y="1998547"/>
          <a:ext cx="654156" cy="6541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A4D045-BD72-4DB3-B69B-64E2189DC159}">
      <dsp:nvSpPr>
        <dsp:cNvPr id="0" name=""/>
        <dsp:cNvSpPr/>
      </dsp:nvSpPr>
      <dsp:spPr>
        <a:xfrm>
          <a:off x="2761895" y="2135920"/>
          <a:ext cx="379410" cy="37941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1000" b="-11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60866D-4841-4CA8-9A0B-2CCF6CFF34D5}">
      <dsp:nvSpPr>
        <dsp:cNvPr id="0" name=""/>
        <dsp:cNvSpPr/>
      </dsp:nvSpPr>
      <dsp:spPr>
        <a:xfrm>
          <a:off x="3418855" y="1998547"/>
          <a:ext cx="1541940" cy="654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IDS (Intrusion Detection Systems) are vital to securing IoV networks</a:t>
          </a:r>
        </a:p>
      </dsp:txBody>
      <dsp:txXfrm>
        <a:off x="3418855" y="1998547"/>
        <a:ext cx="1541940" cy="65415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0CA3F-E981-41DF-BA98-BD2CACFAF3B3}" type="datetimeFigureOut">
              <a:rPr lang="en-US" smtClean="0"/>
              <a:t>5/12/2025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4C51EE-A109-4FBD-B478-61882A7B37B7}" type="slidenum">
              <a:rPr lang="en-US" smtClean="0"/>
              <a:t>‹#›</a:t>
            </a:fld>
            <a:endParaRPr lang="en-US"/>
          </a:p>
        </p:txBody>
      </p:sp>
    </p:spTree>
    <p:extLst>
      <p:ext uri="{BB962C8B-B14F-4D97-AF65-F5344CB8AC3E}">
        <p14:creationId xmlns:p14="http://schemas.microsoft.com/office/powerpoint/2010/main" val="3511487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 Chart – Huge class imbalance, most data is benign(normal traffic)</a:t>
            </a:r>
          </a:p>
          <a:p>
            <a:r>
              <a:rPr lang="en-US" dirty="0"/>
              <a:t>KDE Plot (data0, data1, data2) – show different distribution for attacks and benign</a:t>
            </a:r>
          </a:p>
          <a:p>
            <a:r>
              <a:rPr lang="en-US" dirty="0"/>
              <a:t>Heatmap – Dark Red(Highly positively correlated(+1)</a:t>
            </a:r>
          </a:p>
          <a:p>
            <a:r>
              <a:rPr lang="en-US" dirty="0"/>
              <a:t>                  Dark Blue(negatively correlated(-1)</a:t>
            </a:r>
          </a:p>
          <a:p>
            <a:r>
              <a:rPr lang="en-US" dirty="0"/>
              <a:t>                  Light Colors – Weak correlation </a:t>
            </a:r>
          </a:p>
        </p:txBody>
      </p:sp>
      <p:sp>
        <p:nvSpPr>
          <p:cNvPr id="4" name="Slide Number Placeholder 3"/>
          <p:cNvSpPr>
            <a:spLocks noGrp="1"/>
          </p:cNvSpPr>
          <p:nvPr>
            <p:ph type="sldNum" sz="quarter" idx="5"/>
          </p:nvPr>
        </p:nvSpPr>
        <p:spPr/>
        <p:txBody>
          <a:bodyPr/>
          <a:lstStyle/>
          <a:p>
            <a:fld id="{584C51EE-A109-4FBD-B478-61882A7B37B7}" type="slidenum">
              <a:rPr lang="en-US" smtClean="0"/>
              <a:t>7</a:t>
            </a:fld>
            <a:endParaRPr lang="en-US"/>
          </a:p>
        </p:txBody>
      </p:sp>
    </p:spTree>
    <p:extLst>
      <p:ext uri="{BB962C8B-B14F-4D97-AF65-F5344CB8AC3E}">
        <p14:creationId xmlns:p14="http://schemas.microsoft.com/office/powerpoint/2010/main" val="3907753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7533F-A017-61B0-427B-9D771FFD51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600020-F937-1057-4B3D-8DFF2800E1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7449B7-5EC8-103E-EF25-F9DD462E7728}"/>
              </a:ext>
            </a:extLst>
          </p:cNvPr>
          <p:cNvSpPr>
            <a:spLocks noGrp="1"/>
          </p:cNvSpPr>
          <p:nvPr>
            <p:ph type="body" idx="1"/>
          </p:nvPr>
        </p:nvSpPr>
        <p:spPr/>
        <p:txBody>
          <a:bodyPr/>
          <a:lstStyle/>
          <a:p>
            <a:r>
              <a:rPr lang="en-US" dirty="0"/>
              <a:t>It is crucial because in cybersecurity and intrusion detection,</a:t>
            </a:r>
            <a:br>
              <a:rPr lang="en-US" dirty="0"/>
            </a:br>
            <a:r>
              <a:rPr lang="en-US" dirty="0"/>
              <a:t>our main goal is to minimize False Negatives — meaning, we don't want to miss real attacks.</a:t>
            </a:r>
            <a:br>
              <a:rPr lang="en-US" dirty="0"/>
            </a:br>
            <a:r>
              <a:rPr lang="en-US" dirty="0"/>
              <a:t>False Positives are acceptable to some extent (false alarms), but missing an attack could be critical.</a:t>
            </a:r>
          </a:p>
          <a:p>
            <a:endParaRPr lang="en-US" dirty="0"/>
          </a:p>
          <a:p>
            <a:r>
              <a:rPr lang="en-US" dirty="0"/>
              <a:t>TP – correctly identified attacks</a:t>
            </a:r>
          </a:p>
          <a:p>
            <a:r>
              <a:rPr lang="en-US" dirty="0"/>
              <a:t>TN – correctly identified benign</a:t>
            </a:r>
          </a:p>
          <a:p>
            <a:r>
              <a:rPr lang="en-US" dirty="0"/>
              <a:t>FP – benign samples wrongly predicted as attacks</a:t>
            </a:r>
          </a:p>
          <a:p>
            <a:r>
              <a:rPr lang="en-US" dirty="0"/>
              <a:t>FN – Attacks wrongly predicted as benign</a:t>
            </a:r>
          </a:p>
          <a:p>
            <a:endParaRPr lang="en-US" dirty="0"/>
          </a:p>
          <a:p>
            <a:endParaRPr lang="en-US" dirty="0"/>
          </a:p>
        </p:txBody>
      </p:sp>
      <p:sp>
        <p:nvSpPr>
          <p:cNvPr id="4" name="Slide Number Placeholder 3">
            <a:extLst>
              <a:ext uri="{FF2B5EF4-FFF2-40B4-BE49-F238E27FC236}">
                <a16:creationId xmlns:a16="http://schemas.microsoft.com/office/drawing/2014/main" id="{1CB220E2-B97F-6863-5E4F-4E41189D40D2}"/>
              </a:ext>
            </a:extLst>
          </p:cNvPr>
          <p:cNvSpPr>
            <a:spLocks noGrp="1"/>
          </p:cNvSpPr>
          <p:nvPr>
            <p:ph type="sldNum" sz="quarter" idx="5"/>
          </p:nvPr>
        </p:nvSpPr>
        <p:spPr/>
        <p:txBody>
          <a:bodyPr/>
          <a:lstStyle/>
          <a:p>
            <a:fld id="{584C51EE-A109-4FBD-B478-61882A7B37B7}" type="slidenum">
              <a:rPr lang="en-US" smtClean="0"/>
              <a:t>28</a:t>
            </a:fld>
            <a:endParaRPr lang="en-US"/>
          </a:p>
        </p:txBody>
      </p:sp>
    </p:spTree>
    <p:extLst>
      <p:ext uri="{BB962C8B-B14F-4D97-AF65-F5344CB8AC3E}">
        <p14:creationId xmlns:p14="http://schemas.microsoft.com/office/powerpoint/2010/main" val="313095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In a real-world vehicle, the </a:t>
            </a:r>
            <a:r>
              <a:rPr lang="en-US" b="1" dirty="0"/>
              <a:t>CAN (Controller Area Network) Bus</a:t>
            </a:r>
            <a:r>
              <a:rPr lang="en-US" dirty="0"/>
              <a:t> continuously transmits the </a:t>
            </a:r>
            <a:r>
              <a:rPr lang="en-US" b="1" dirty="0"/>
              <a:t>same types of messages repeatedly</a:t>
            </a:r>
            <a:r>
              <a:rPr lang="en-US" dirty="0"/>
              <a:t> at </a:t>
            </a:r>
            <a:r>
              <a:rPr lang="en-US" b="1" dirty="0"/>
              <a:t>very short intervals</a:t>
            </a:r>
            <a:r>
              <a:rPr lang="en-US" dirty="0"/>
              <a:t> (every few milliseconds) to ensure that critical vehicle functions (like speed, brake status, RPM, steering angle) are monitored in real-time.</a:t>
            </a:r>
          </a:p>
          <a:p>
            <a:pPr>
              <a:buNone/>
            </a:pPr>
            <a:r>
              <a:rPr lang="en-US" dirty="0"/>
              <a:t>During both </a:t>
            </a:r>
            <a:r>
              <a:rPr lang="en-US" b="1" dirty="0"/>
              <a:t>normal operation</a:t>
            </a:r>
            <a:r>
              <a:rPr lang="en-US" dirty="0"/>
              <a:t> and </a:t>
            </a:r>
            <a:r>
              <a:rPr lang="en-US" b="1" dirty="0"/>
              <a:t>attack scenarios</a:t>
            </a:r>
            <a:r>
              <a:rPr lang="en-US" dirty="0"/>
              <a:t> (especially during DoS or spoofing attacks), the network logs </a:t>
            </a:r>
            <a:r>
              <a:rPr lang="en-US" b="1" dirty="0"/>
              <a:t>high-frequency, identical messages</a:t>
            </a:r>
            <a:r>
              <a:rPr lang="en-US" dirty="0"/>
              <a:t> many times.</a:t>
            </a:r>
          </a:p>
          <a:p>
            <a:pPr>
              <a:buNone/>
            </a:pPr>
            <a:r>
              <a:rPr lang="en-US" dirty="0"/>
              <a:t>As a result, when data is captured for analysis, it naturally contains </a:t>
            </a:r>
            <a:r>
              <a:rPr lang="en-US" b="1" dirty="0"/>
              <a:t>millions of duplicate frames</a:t>
            </a:r>
            <a:r>
              <a:rPr lang="en-US" dirty="0"/>
              <a:t> because:</a:t>
            </a:r>
          </a:p>
          <a:p>
            <a:pPr>
              <a:buFont typeface="Arial" panose="020B0604020202020204" pitchFamily="34" charset="0"/>
              <a:buChar char="•"/>
            </a:pPr>
            <a:r>
              <a:rPr lang="en-US" dirty="0"/>
              <a:t>The system </a:t>
            </a:r>
            <a:r>
              <a:rPr lang="en-US" b="1" dirty="0"/>
              <a:t>broadcasts frequent status updates</a:t>
            </a:r>
            <a:r>
              <a:rPr lang="en-US" dirty="0"/>
              <a:t> even when the vehicle’s status doesn’t change.</a:t>
            </a:r>
          </a:p>
          <a:p>
            <a:pPr>
              <a:buFont typeface="Arial" panose="020B0604020202020204" pitchFamily="34" charset="0"/>
              <a:buChar char="•"/>
            </a:pPr>
            <a:r>
              <a:rPr lang="en-US" b="1" dirty="0"/>
              <a:t>DoS attacks flood</a:t>
            </a:r>
            <a:r>
              <a:rPr lang="en-US" dirty="0"/>
              <a:t> the CAN Bus with a </a:t>
            </a:r>
            <a:r>
              <a:rPr lang="en-US" b="1" dirty="0"/>
              <a:t>huge volume of identical malicious packets</a:t>
            </a:r>
            <a:r>
              <a:rPr lang="en-US" dirty="0"/>
              <a:t>.</a:t>
            </a:r>
          </a:p>
          <a:p>
            <a:r>
              <a:rPr lang="en-US" dirty="0"/>
              <a:t>Therefore, the duplication is a natural outcome of the </a:t>
            </a:r>
            <a:r>
              <a:rPr lang="en-US" b="1" dirty="0"/>
              <a:t>high-frequency, repetitive communication patterns</a:t>
            </a:r>
            <a:r>
              <a:rPr lang="en-US" dirty="0"/>
              <a:t> of CAN Bus systems in real-world vehicles.</a:t>
            </a:r>
          </a:p>
          <a:p>
            <a:endParaRPr lang="en-US" dirty="0"/>
          </a:p>
          <a:p>
            <a:r>
              <a:rPr lang="en-US" dirty="0"/>
              <a:t>It avoids overfitting, improves generalization, reduces bias, and trains the model on unique meaningful patterns.</a:t>
            </a:r>
          </a:p>
          <a:p>
            <a:endParaRPr lang="en-US" dirty="0"/>
          </a:p>
        </p:txBody>
      </p:sp>
      <p:sp>
        <p:nvSpPr>
          <p:cNvPr id="4" name="Slide Number Placeholder 3"/>
          <p:cNvSpPr>
            <a:spLocks noGrp="1"/>
          </p:cNvSpPr>
          <p:nvPr>
            <p:ph type="sldNum" sz="quarter" idx="5"/>
          </p:nvPr>
        </p:nvSpPr>
        <p:spPr/>
        <p:txBody>
          <a:bodyPr/>
          <a:lstStyle/>
          <a:p>
            <a:fld id="{584C51EE-A109-4FBD-B478-61882A7B37B7}" type="slidenum">
              <a:rPr lang="en-US" smtClean="0"/>
              <a:t>8</a:t>
            </a:fld>
            <a:endParaRPr lang="en-US"/>
          </a:p>
        </p:txBody>
      </p:sp>
    </p:spTree>
    <p:extLst>
      <p:ext uri="{BB962C8B-B14F-4D97-AF65-F5344CB8AC3E}">
        <p14:creationId xmlns:p14="http://schemas.microsoft.com/office/powerpoint/2010/main" val="613050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crucial because in cybersecurity and intrusion detection,</a:t>
            </a:r>
            <a:br>
              <a:rPr lang="en-US" dirty="0"/>
            </a:br>
            <a:r>
              <a:rPr lang="en-US" dirty="0"/>
              <a:t>our main goal is to minimize False Negatives — meaning, we don't want to miss real attacks.</a:t>
            </a:r>
            <a:br>
              <a:rPr lang="en-US" dirty="0"/>
            </a:br>
            <a:r>
              <a:rPr lang="en-US" dirty="0"/>
              <a:t>False Positives are acceptable to some extent (false alarms), but missing an attack could be critical.</a:t>
            </a:r>
          </a:p>
          <a:p>
            <a:endParaRPr lang="en-US" dirty="0"/>
          </a:p>
          <a:p>
            <a:r>
              <a:rPr lang="en-US" dirty="0"/>
              <a:t>TP – correctly identified attacks</a:t>
            </a:r>
          </a:p>
          <a:p>
            <a:r>
              <a:rPr lang="en-US" dirty="0"/>
              <a:t>TN – correctly identified benign</a:t>
            </a:r>
          </a:p>
          <a:p>
            <a:r>
              <a:rPr lang="en-US" dirty="0"/>
              <a:t>FP – benign samples wrongly predicted as attacks</a:t>
            </a:r>
          </a:p>
          <a:p>
            <a:r>
              <a:rPr lang="en-US" dirty="0"/>
              <a:t>FN – Attacks wrongly predicted as benign</a:t>
            </a:r>
          </a:p>
          <a:p>
            <a:endParaRPr lang="en-US" dirty="0"/>
          </a:p>
          <a:p>
            <a:endParaRPr lang="en-US" dirty="0"/>
          </a:p>
        </p:txBody>
      </p:sp>
      <p:sp>
        <p:nvSpPr>
          <p:cNvPr id="4" name="Slide Number Placeholder 3"/>
          <p:cNvSpPr>
            <a:spLocks noGrp="1"/>
          </p:cNvSpPr>
          <p:nvPr>
            <p:ph type="sldNum" sz="quarter" idx="5"/>
          </p:nvPr>
        </p:nvSpPr>
        <p:spPr/>
        <p:txBody>
          <a:bodyPr/>
          <a:lstStyle/>
          <a:p>
            <a:fld id="{584C51EE-A109-4FBD-B478-61882A7B37B7}" type="slidenum">
              <a:rPr lang="en-US" smtClean="0"/>
              <a:t>10</a:t>
            </a:fld>
            <a:endParaRPr lang="en-US"/>
          </a:p>
        </p:txBody>
      </p:sp>
    </p:spTree>
    <p:extLst>
      <p:ext uri="{BB962C8B-B14F-4D97-AF65-F5344CB8AC3E}">
        <p14:creationId xmlns:p14="http://schemas.microsoft.com/office/powerpoint/2010/main" val="3194167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Plots true positive rate(recall) against false positive rate</a:t>
            </a:r>
          </a:p>
          <a:p>
            <a:r>
              <a:rPr lang="en-US" dirty="0"/>
              <a:t>Curve closer to top left means better model performance</a:t>
            </a:r>
          </a:p>
          <a:p>
            <a:r>
              <a:rPr lang="en-US" dirty="0"/>
              <a:t>AUC – area under curve</a:t>
            </a:r>
          </a:p>
          <a:p>
            <a:r>
              <a:rPr lang="en-US" dirty="0"/>
              <a:t>Higher AUC(better ability to distinguish between classes</a:t>
            </a:r>
          </a:p>
          <a:p>
            <a:endParaRPr lang="en-US" dirty="0"/>
          </a:p>
          <a:p>
            <a:endParaRPr lang="en-US" dirty="0"/>
          </a:p>
        </p:txBody>
      </p:sp>
      <p:sp>
        <p:nvSpPr>
          <p:cNvPr id="4" name="Slide Number Placeholder 3"/>
          <p:cNvSpPr>
            <a:spLocks noGrp="1"/>
          </p:cNvSpPr>
          <p:nvPr>
            <p:ph type="sldNum" sz="quarter" idx="5"/>
          </p:nvPr>
        </p:nvSpPr>
        <p:spPr/>
        <p:txBody>
          <a:bodyPr/>
          <a:lstStyle/>
          <a:p>
            <a:fld id="{584C51EE-A109-4FBD-B478-61882A7B37B7}" type="slidenum">
              <a:rPr lang="en-US" smtClean="0"/>
              <a:t>11</a:t>
            </a:fld>
            <a:endParaRPr lang="en-US"/>
          </a:p>
        </p:txBody>
      </p:sp>
    </p:spTree>
    <p:extLst>
      <p:ext uri="{BB962C8B-B14F-4D97-AF65-F5344CB8AC3E}">
        <p14:creationId xmlns:p14="http://schemas.microsoft.com/office/powerpoint/2010/main" val="1679949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 Learning is a type of </a:t>
            </a:r>
            <a:r>
              <a:rPr lang="en-US" b="1" dirty="0"/>
              <a:t>semi-supervised learning</a:t>
            </a:r>
            <a:r>
              <a:rPr lang="en-US" dirty="0"/>
              <a:t> where the model learns using only </a:t>
            </a:r>
            <a:r>
              <a:rPr lang="en-US" b="1" dirty="0"/>
              <a:t>positive samples</a:t>
            </a:r>
            <a:r>
              <a:rPr lang="en-US" dirty="0"/>
              <a:t> (e.g., known attacks) and </a:t>
            </a:r>
            <a:r>
              <a:rPr lang="en-US" b="1" dirty="0"/>
              <a:t>unlabeled data</a:t>
            </a:r>
            <a:r>
              <a:rPr lang="en-US" dirty="0"/>
              <a:t> (mixed benign/unknown).</a:t>
            </a:r>
          </a:p>
          <a:p>
            <a:r>
              <a:rPr lang="en-US" dirty="0"/>
              <a:t>Why?</a:t>
            </a:r>
          </a:p>
          <a:p>
            <a:r>
              <a:rPr lang="en-US" dirty="0"/>
              <a:t>Real-world datasets are mostly unlabeled, full labeling is time consuming &amp; costly, helps to discover new or hidden </a:t>
            </a:r>
            <a:r>
              <a:rPr lang="en-US" dirty="0" err="1"/>
              <a:t>aatacks</a:t>
            </a:r>
            <a:r>
              <a:rPr lang="en-US" dirty="0"/>
              <a:t>.</a:t>
            </a:r>
          </a:p>
        </p:txBody>
      </p:sp>
      <p:sp>
        <p:nvSpPr>
          <p:cNvPr id="4" name="Slide Number Placeholder 3"/>
          <p:cNvSpPr>
            <a:spLocks noGrp="1"/>
          </p:cNvSpPr>
          <p:nvPr>
            <p:ph type="sldNum" sz="quarter" idx="5"/>
          </p:nvPr>
        </p:nvSpPr>
        <p:spPr/>
        <p:txBody>
          <a:bodyPr/>
          <a:lstStyle/>
          <a:p>
            <a:fld id="{584C51EE-A109-4FBD-B478-61882A7B37B7}" type="slidenum">
              <a:rPr lang="en-US" smtClean="0"/>
              <a:t>15</a:t>
            </a:fld>
            <a:endParaRPr lang="en-US"/>
          </a:p>
        </p:txBody>
      </p:sp>
    </p:spTree>
    <p:extLst>
      <p:ext uri="{BB962C8B-B14F-4D97-AF65-F5344CB8AC3E}">
        <p14:creationId xmlns:p14="http://schemas.microsoft.com/office/powerpoint/2010/main" val="704489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5285D-0903-E5A0-7EFC-1BE15DEC36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D204A7-8374-B1A2-3F3A-CB262E9688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799414-D826-1EA3-2DC8-01E64585BEFE}"/>
              </a:ext>
            </a:extLst>
          </p:cNvPr>
          <p:cNvSpPr>
            <a:spLocks noGrp="1"/>
          </p:cNvSpPr>
          <p:nvPr>
            <p:ph type="body" idx="1"/>
          </p:nvPr>
        </p:nvSpPr>
        <p:spPr/>
        <p:txBody>
          <a:bodyPr/>
          <a:lstStyle/>
          <a:p>
            <a:r>
              <a:rPr lang="en-US" dirty="0"/>
              <a:t>It is crucial because in cybersecurity and intrusion detection,</a:t>
            </a:r>
            <a:br>
              <a:rPr lang="en-US" dirty="0"/>
            </a:br>
            <a:r>
              <a:rPr lang="en-US" dirty="0"/>
              <a:t>our main goal is to minimize False Negatives — meaning, we don't want to miss real attacks.</a:t>
            </a:r>
            <a:br>
              <a:rPr lang="en-US" dirty="0"/>
            </a:br>
            <a:r>
              <a:rPr lang="en-US" dirty="0"/>
              <a:t>False Positives are acceptable to some extent (false alarms), but missing an attack could be critical.</a:t>
            </a:r>
          </a:p>
          <a:p>
            <a:endParaRPr lang="en-US" dirty="0"/>
          </a:p>
          <a:p>
            <a:r>
              <a:rPr lang="en-US" dirty="0"/>
              <a:t>TP – correctly identified attacks</a:t>
            </a:r>
          </a:p>
          <a:p>
            <a:r>
              <a:rPr lang="en-US" dirty="0"/>
              <a:t>TN – correctly identified benign</a:t>
            </a:r>
          </a:p>
          <a:p>
            <a:r>
              <a:rPr lang="en-US" dirty="0"/>
              <a:t>FP – benign samples wrongly predicted as attacks</a:t>
            </a:r>
          </a:p>
          <a:p>
            <a:r>
              <a:rPr lang="en-US" dirty="0"/>
              <a:t>FN – Attacks wrongly predicted as benign</a:t>
            </a:r>
          </a:p>
          <a:p>
            <a:endParaRPr lang="en-US" dirty="0"/>
          </a:p>
          <a:p>
            <a:endParaRPr lang="en-US" dirty="0"/>
          </a:p>
        </p:txBody>
      </p:sp>
      <p:sp>
        <p:nvSpPr>
          <p:cNvPr id="4" name="Slide Number Placeholder 3">
            <a:extLst>
              <a:ext uri="{FF2B5EF4-FFF2-40B4-BE49-F238E27FC236}">
                <a16:creationId xmlns:a16="http://schemas.microsoft.com/office/drawing/2014/main" id="{79B4193F-5D30-7B58-2453-C17DC3A93B57}"/>
              </a:ext>
            </a:extLst>
          </p:cNvPr>
          <p:cNvSpPr>
            <a:spLocks noGrp="1"/>
          </p:cNvSpPr>
          <p:nvPr>
            <p:ph type="sldNum" sz="quarter" idx="5"/>
          </p:nvPr>
        </p:nvSpPr>
        <p:spPr/>
        <p:txBody>
          <a:bodyPr/>
          <a:lstStyle/>
          <a:p>
            <a:fld id="{584C51EE-A109-4FBD-B478-61882A7B37B7}" type="slidenum">
              <a:rPr lang="en-US" smtClean="0"/>
              <a:t>17</a:t>
            </a:fld>
            <a:endParaRPr lang="en-US"/>
          </a:p>
        </p:txBody>
      </p:sp>
    </p:spTree>
    <p:extLst>
      <p:ext uri="{BB962C8B-B14F-4D97-AF65-F5344CB8AC3E}">
        <p14:creationId xmlns:p14="http://schemas.microsoft.com/office/powerpoint/2010/main" val="3255931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58F30-5D88-D6CF-45BF-1BCBF9631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B09020-49B3-85A0-0829-AB4222D17F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4EA30D-8DA8-71E6-0FB1-F4B67EE429EE}"/>
              </a:ext>
            </a:extLst>
          </p:cNvPr>
          <p:cNvSpPr>
            <a:spLocks noGrp="1"/>
          </p:cNvSpPr>
          <p:nvPr>
            <p:ph type="body" idx="1"/>
          </p:nvPr>
        </p:nvSpPr>
        <p:spPr/>
        <p:txBody>
          <a:bodyPr/>
          <a:lstStyle/>
          <a:p>
            <a:pPr>
              <a:buNone/>
            </a:pPr>
            <a:r>
              <a:rPr lang="en-US" dirty="0"/>
              <a:t>In a real-world vehicle, the </a:t>
            </a:r>
            <a:r>
              <a:rPr lang="en-US" b="1" dirty="0"/>
              <a:t>CAN (Controller Area Network) Bus</a:t>
            </a:r>
            <a:r>
              <a:rPr lang="en-US" dirty="0"/>
              <a:t> continuously transmits the </a:t>
            </a:r>
            <a:r>
              <a:rPr lang="en-US" b="1" dirty="0"/>
              <a:t>same types of messages repeatedly</a:t>
            </a:r>
            <a:r>
              <a:rPr lang="en-US" dirty="0"/>
              <a:t> at </a:t>
            </a:r>
            <a:r>
              <a:rPr lang="en-US" b="1" dirty="0"/>
              <a:t>very short intervals</a:t>
            </a:r>
            <a:r>
              <a:rPr lang="en-US" dirty="0"/>
              <a:t> (every few milliseconds) to ensure that critical vehicle functions (like speed, brake status, RPM, steering angle) are monitored in real-time.</a:t>
            </a:r>
          </a:p>
          <a:p>
            <a:pPr>
              <a:buNone/>
            </a:pPr>
            <a:r>
              <a:rPr lang="en-US" dirty="0"/>
              <a:t>During both </a:t>
            </a:r>
            <a:r>
              <a:rPr lang="en-US" b="1" dirty="0"/>
              <a:t>normal operation</a:t>
            </a:r>
            <a:r>
              <a:rPr lang="en-US" dirty="0"/>
              <a:t> and </a:t>
            </a:r>
            <a:r>
              <a:rPr lang="en-US" b="1" dirty="0"/>
              <a:t>attack scenarios</a:t>
            </a:r>
            <a:r>
              <a:rPr lang="en-US" dirty="0"/>
              <a:t> (especially during DoS or spoofing attacks), the network logs </a:t>
            </a:r>
            <a:r>
              <a:rPr lang="en-US" b="1" dirty="0"/>
              <a:t>high-frequency, identical messages</a:t>
            </a:r>
            <a:r>
              <a:rPr lang="en-US" dirty="0"/>
              <a:t> many times.</a:t>
            </a:r>
          </a:p>
          <a:p>
            <a:pPr>
              <a:buNone/>
            </a:pPr>
            <a:r>
              <a:rPr lang="en-US" dirty="0"/>
              <a:t>As a result, when data is captured for analysis, it naturally contains </a:t>
            </a:r>
            <a:r>
              <a:rPr lang="en-US" b="1" dirty="0"/>
              <a:t>millions of duplicate frames</a:t>
            </a:r>
            <a:r>
              <a:rPr lang="en-US" dirty="0"/>
              <a:t> because:</a:t>
            </a:r>
          </a:p>
          <a:p>
            <a:pPr>
              <a:buFont typeface="Arial" panose="020B0604020202020204" pitchFamily="34" charset="0"/>
              <a:buChar char="•"/>
            </a:pPr>
            <a:r>
              <a:rPr lang="en-US" dirty="0"/>
              <a:t>The system </a:t>
            </a:r>
            <a:r>
              <a:rPr lang="en-US" b="1" dirty="0"/>
              <a:t>broadcasts frequent status updates</a:t>
            </a:r>
            <a:r>
              <a:rPr lang="en-US" dirty="0"/>
              <a:t> even when the vehicle’s status doesn’t change.</a:t>
            </a:r>
          </a:p>
          <a:p>
            <a:pPr>
              <a:buFont typeface="Arial" panose="020B0604020202020204" pitchFamily="34" charset="0"/>
              <a:buChar char="•"/>
            </a:pPr>
            <a:r>
              <a:rPr lang="en-US" b="1" dirty="0"/>
              <a:t>DoS attacks flood</a:t>
            </a:r>
            <a:r>
              <a:rPr lang="en-US" dirty="0"/>
              <a:t> the CAN Bus with a </a:t>
            </a:r>
            <a:r>
              <a:rPr lang="en-US" b="1" dirty="0"/>
              <a:t>huge volume of identical malicious packets</a:t>
            </a:r>
            <a:r>
              <a:rPr lang="en-US" dirty="0"/>
              <a:t>.</a:t>
            </a:r>
          </a:p>
          <a:p>
            <a:r>
              <a:rPr lang="en-US" dirty="0"/>
              <a:t>Therefore, the duplication is a natural outcome of the </a:t>
            </a:r>
            <a:r>
              <a:rPr lang="en-US" b="1" dirty="0"/>
              <a:t>high-frequency, repetitive communication patterns</a:t>
            </a:r>
            <a:r>
              <a:rPr lang="en-US" dirty="0"/>
              <a:t> of CAN Bus systems in real-world vehicles.</a:t>
            </a:r>
          </a:p>
          <a:p>
            <a:endParaRPr lang="en-US" dirty="0"/>
          </a:p>
          <a:p>
            <a:r>
              <a:rPr lang="en-US" dirty="0"/>
              <a:t>It avoids overfitting, improves generalization, reduces bias, and trains the model on unique meaningful patterns.</a:t>
            </a:r>
          </a:p>
          <a:p>
            <a:endParaRPr lang="en-US" dirty="0"/>
          </a:p>
        </p:txBody>
      </p:sp>
      <p:sp>
        <p:nvSpPr>
          <p:cNvPr id="4" name="Slide Number Placeholder 3">
            <a:extLst>
              <a:ext uri="{FF2B5EF4-FFF2-40B4-BE49-F238E27FC236}">
                <a16:creationId xmlns:a16="http://schemas.microsoft.com/office/drawing/2014/main" id="{FD115BD7-8E18-81CC-B562-750EF300DD38}"/>
              </a:ext>
            </a:extLst>
          </p:cNvPr>
          <p:cNvSpPr>
            <a:spLocks noGrp="1"/>
          </p:cNvSpPr>
          <p:nvPr>
            <p:ph type="sldNum" sz="quarter" idx="5"/>
          </p:nvPr>
        </p:nvSpPr>
        <p:spPr/>
        <p:txBody>
          <a:bodyPr/>
          <a:lstStyle/>
          <a:p>
            <a:fld id="{584C51EE-A109-4FBD-B478-61882A7B37B7}" type="slidenum">
              <a:rPr lang="en-US" smtClean="0"/>
              <a:t>23</a:t>
            </a:fld>
            <a:endParaRPr lang="en-US"/>
          </a:p>
        </p:txBody>
      </p:sp>
    </p:spTree>
    <p:extLst>
      <p:ext uri="{BB962C8B-B14F-4D97-AF65-F5344CB8AC3E}">
        <p14:creationId xmlns:p14="http://schemas.microsoft.com/office/powerpoint/2010/main" val="2519990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E8D8D-9298-6F51-0BA3-76FB397385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EAB30C-5839-16F1-428F-B3091610F4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75D3EC-AF54-44C2-EB05-755B682E897F}"/>
              </a:ext>
            </a:extLst>
          </p:cNvPr>
          <p:cNvSpPr>
            <a:spLocks noGrp="1"/>
          </p:cNvSpPr>
          <p:nvPr>
            <p:ph type="body" idx="1"/>
          </p:nvPr>
        </p:nvSpPr>
        <p:spPr/>
        <p:txBody>
          <a:bodyPr/>
          <a:lstStyle/>
          <a:p>
            <a:r>
              <a:rPr lang="en-US" dirty="0"/>
              <a:t>It is crucial because in cybersecurity and intrusion detection,</a:t>
            </a:r>
            <a:br>
              <a:rPr lang="en-US" dirty="0"/>
            </a:br>
            <a:r>
              <a:rPr lang="en-US" dirty="0"/>
              <a:t>our main goal is to minimize False Negatives — meaning, we don't want to miss real attacks.</a:t>
            </a:r>
            <a:br>
              <a:rPr lang="en-US" dirty="0"/>
            </a:br>
            <a:r>
              <a:rPr lang="en-US" dirty="0"/>
              <a:t>False Positives are acceptable to some extent (false alarms), but missing an attack could be critical.</a:t>
            </a:r>
          </a:p>
          <a:p>
            <a:endParaRPr lang="en-US" dirty="0"/>
          </a:p>
          <a:p>
            <a:r>
              <a:rPr lang="en-US" dirty="0"/>
              <a:t>TP – correctly identified attacks</a:t>
            </a:r>
          </a:p>
          <a:p>
            <a:r>
              <a:rPr lang="en-US" dirty="0"/>
              <a:t>TN – correctly identified benign</a:t>
            </a:r>
          </a:p>
          <a:p>
            <a:r>
              <a:rPr lang="en-US" dirty="0"/>
              <a:t>FP – benign samples wrongly predicted as attacks</a:t>
            </a:r>
          </a:p>
          <a:p>
            <a:r>
              <a:rPr lang="en-US" dirty="0"/>
              <a:t>FN – Attacks wrongly predicted as benign</a:t>
            </a:r>
          </a:p>
          <a:p>
            <a:endParaRPr lang="en-US" dirty="0"/>
          </a:p>
          <a:p>
            <a:endParaRPr lang="en-US" dirty="0"/>
          </a:p>
        </p:txBody>
      </p:sp>
      <p:sp>
        <p:nvSpPr>
          <p:cNvPr id="4" name="Slide Number Placeholder 3">
            <a:extLst>
              <a:ext uri="{FF2B5EF4-FFF2-40B4-BE49-F238E27FC236}">
                <a16:creationId xmlns:a16="http://schemas.microsoft.com/office/drawing/2014/main" id="{E2A93114-2306-0779-7C40-CB81EDD4D068}"/>
              </a:ext>
            </a:extLst>
          </p:cNvPr>
          <p:cNvSpPr>
            <a:spLocks noGrp="1"/>
          </p:cNvSpPr>
          <p:nvPr>
            <p:ph type="sldNum" sz="quarter" idx="5"/>
          </p:nvPr>
        </p:nvSpPr>
        <p:spPr/>
        <p:txBody>
          <a:bodyPr/>
          <a:lstStyle/>
          <a:p>
            <a:fld id="{584C51EE-A109-4FBD-B478-61882A7B37B7}" type="slidenum">
              <a:rPr lang="en-US" smtClean="0"/>
              <a:t>24</a:t>
            </a:fld>
            <a:endParaRPr lang="en-US"/>
          </a:p>
        </p:txBody>
      </p:sp>
    </p:spTree>
    <p:extLst>
      <p:ext uri="{BB962C8B-B14F-4D97-AF65-F5344CB8AC3E}">
        <p14:creationId xmlns:p14="http://schemas.microsoft.com/office/powerpoint/2010/main" val="300036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F4893-493F-B091-59BD-BF8F9C85ED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30011A-1DE1-1AB0-D387-0CDCBD12D0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20568C-3E40-1A44-A99C-D656AA24419F}"/>
              </a:ext>
            </a:extLst>
          </p:cNvPr>
          <p:cNvSpPr>
            <a:spLocks noGrp="1"/>
          </p:cNvSpPr>
          <p:nvPr>
            <p:ph type="body" idx="1"/>
          </p:nvPr>
        </p:nvSpPr>
        <p:spPr/>
        <p:txBody>
          <a:bodyPr/>
          <a:lstStyle/>
          <a:p>
            <a:r>
              <a:rPr lang="en-US" dirty="0"/>
              <a:t>Plots true positive rate(recall) against false positive rate</a:t>
            </a:r>
          </a:p>
          <a:p>
            <a:r>
              <a:rPr lang="en-US" dirty="0"/>
              <a:t>Curve closer to top left means better model performance</a:t>
            </a:r>
          </a:p>
          <a:p>
            <a:r>
              <a:rPr lang="en-US" dirty="0"/>
              <a:t>AUC – area under curve</a:t>
            </a:r>
          </a:p>
          <a:p>
            <a:r>
              <a:rPr lang="en-US" dirty="0"/>
              <a:t>Higher AUC(better ability to distinguish between classes</a:t>
            </a:r>
          </a:p>
          <a:p>
            <a:endParaRPr lang="en-US" dirty="0"/>
          </a:p>
          <a:p>
            <a:endParaRPr lang="en-US" dirty="0"/>
          </a:p>
        </p:txBody>
      </p:sp>
      <p:sp>
        <p:nvSpPr>
          <p:cNvPr id="4" name="Slide Number Placeholder 3">
            <a:extLst>
              <a:ext uri="{FF2B5EF4-FFF2-40B4-BE49-F238E27FC236}">
                <a16:creationId xmlns:a16="http://schemas.microsoft.com/office/drawing/2014/main" id="{BCA6908E-27DF-52D0-DA05-3F3A06114641}"/>
              </a:ext>
            </a:extLst>
          </p:cNvPr>
          <p:cNvSpPr>
            <a:spLocks noGrp="1"/>
          </p:cNvSpPr>
          <p:nvPr>
            <p:ph type="sldNum" sz="quarter" idx="5"/>
          </p:nvPr>
        </p:nvSpPr>
        <p:spPr/>
        <p:txBody>
          <a:bodyPr/>
          <a:lstStyle/>
          <a:p>
            <a:fld id="{584C51EE-A109-4FBD-B478-61882A7B37B7}" type="slidenum">
              <a:rPr lang="en-US" smtClean="0"/>
              <a:t>25</a:t>
            </a:fld>
            <a:endParaRPr lang="en-US"/>
          </a:p>
        </p:txBody>
      </p:sp>
    </p:spTree>
    <p:extLst>
      <p:ext uri="{BB962C8B-B14F-4D97-AF65-F5344CB8AC3E}">
        <p14:creationId xmlns:p14="http://schemas.microsoft.com/office/powerpoint/2010/main" val="327770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0370CC-7FA8-49F1-BD58-26D77EBDB9D7}" type="datetimeFigureOut">
              <a:rPr lang="en-US" smtClean="0"/>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EC0378-A336-449E-A033-782836712F42}" type="slidenum">
              <a:rPr lang="en-US" smtClean="0"/>
              <a:t>‹#›</a:t>
            </a:fld>
            <a:endParaRPr lang="en-US"/>
          </a:p>
        </p:txBody>
      </p:sp>
    </p:spTree>
    <p:extLst>
      <p:ext uri="{BB962C8B-B14F-4D97-AF65-F5344CB8AC3E}">
        <p14:creationId xmlns:p14="http://schemas.microsoft.com/office/powerpoint/2010/main" val="252184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0370CC-7FA8-49F1-BD58-26D77EBDB9D7}" type="datetimeFigureOut">
              <a:rPr lang="en-US" smtClean="0"/>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EC0378-A336-449E-A033-782836712F42}" type="slidenum">
              <a:rPr lang="en-US" smtClean="0"/>
              <a:t>‹#›</a:t>
            </a:fld>
            <a:endParaRPr lang="en-US"/>
          </a:p>
        </p:txBody>
      </p:sp>
    </p:spTree>
    <p:extLst>
      <p:ext uri="{BB962C8B-B14F-4D97-AF65-F5344CB8AC3E}">
        <p14:creationId xmlns:p14="http://schemas.microsoft.com/office/powerpoint/2010/main" val="1691381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0370CC-7FA8-49F1-BD58-26D77EBDB9D7}" type="datetimeFigureOut">
              <a:rPr lang="en-US" smtClean="0"/>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EC0378-A336-449E-A033-782836712F42}" type="slidenum">
              <a:rPr lang="en-US" smtClean="0"/>
              <a:t>‹#›</a:t>
            </a:fld>
            <a:endParaRPr lang="en-US"/>
          </a:p>
        </p:txBody>
      </p:sp>
    </p:spTree>
    <p:extLst>
      <p:ext uri="{BB962C8B-B14F-4D97-AF65-F5344CB8AC3E}">
        <p14:creationId xmlns:p14="http://schemas.microsoft.com/office/powerpoint/2010/main" val="772032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0370CC-7FA8-49F1-BD58-26D77EBDB9D7}" type="datetimeFigureOut">
              <a:rPr lang="en-US" smtClean="0"/>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EC0378-A336-449E-A033-782836712F42}" type="slidenum">
              <a:rPr lang="en-US" smtClean="0"/>
              <a:t>‹#›</a:t>
            </a:fld>
            <a:endParaRPr lang="en-US"/>
          </a:p>
        </p:txBody>
      </p:sp>
    </p:spTree>
    <p:extLst>
      <p:ext uri="{BB962C8B-B14F-4D97-AF65-F5344CB8AC3E}">
        <p14:creationId xmlns:p14="http://schemas.microsoft.com/office/powerpoint/2010/main" val="2770852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0370CC-7FA8-49F1-BD58-26D77EBDB9D7}" type="datetimeFigureOut">
              <a:rPr lang="en-US" smtClean="0"/>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EC0378-A336-449E-A033-782836712F42}" type="slidenum">
              <a:rPr lang="en-US" smtClean="0"/>
              <a:t>‹#›</a:t>
            </a:fld>
            <a:endParaRPr lang="en-US"/>
          </a:p>
        </p:txBody>
      </p:sp>
    </p:spTree>
    <p:extLst>
      <p:ext uri="{BB962C8B-B14F-4D97-AF65-F5344CB8AC3E}">
        <p14:creationId xmlns:p14="http://schemas.microsoft.com/office/powerpoint/2010/main" val="2247354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0370CC-7FA8-49F1-BD58-26D77EBDB9D7}" type="datetimeFigureOut">
              <a:rPr lang="en-US" smtClean="0"/>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EC0378-A336-449E-A033-782836712F42}" type="slidenum">
              <a:rPr lang="en-US" smtClean="0"/>
              <a:t>‹#›</a:t>
            </a:fld>
            <a:endParaRPr lang="en-US"/>
          </a:p>
        </p:txBody>
      </p:sp>
    </p:spTree>
    <p:extLst>
      <p:ext uri="{BB962C8B-B14F-4D97-AF65-F5344CB8AC3E}">
        <p14:creationId xmlns:p14="http://schemas.microsoft.com/office/powerpoint/2010/main" val="3649822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0370CC-7FA8-49F1-BD58-26D77EBDB9D7}" type="datetimeFigureOut">
              <a:rPr lang="en-US" smtClean="0"/>
              <a:t>5/12/2025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EC0378-A336-449E-A033-782836712F42}" type="slidenum">
              <a:rPr lang="en-US" smtClean="0"/>
              <a:t>‹#›</a:t>
            </a:fld>
            <a:endParaRPr lang="en-US"/>
          </a:p>
        </p:txBody>
      </p:sp>
    </p:spTree>
    <p:extLst>
      <p:ext uri="{BB962C8B-B14F-4D97-AF65-F5344CB8AC3E}">
        <p14:creationId xmlns:p14="http://schemas.microsoft.com/office/powerpoint/2010/main" val="381739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0370CC-7FA8-49F1-BD58-26D77EBDB9D7}" type="datetimeFigureOut">
              <a:rPr lang="en-US" smtClean="0"/>
              <a:t>5/12/2025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EC0378-A336-449E-A033-782836712F42}" type="slidenum">
              <a:rPr lang="en-US" smtClean="0"/>
              <a:t>‹#›</a:t>
            </a:fld>
            <a:endParaRPr lang="en-US"/>
          </a:p>
        </p:txBody>
      </p:sp>
    </p:spTree>
    <p:extLst>
      <p:ext uri="{BB962C8B-B14F-4D97-AF65-F5344CB8AC3E}">
        <p14:creationId xmlns:p14="http://schemas.microsoft.com/office/powerpoint/2010/main" val="495056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0370CC-7FA8-49F1-BD58-26D77EBDB9D7}" type="datetimeFigureOut">
              <a:rPr lang="en-US" smtClean="0"/>
              <a:t>5/12/2025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EC0378-A336-449E-A033-782836712F42}" type="slidenum">
              <a:rPr lang="en-US" smtClean="0"/>
              <a:t>‹#›</a:t>
            </a:fld>
            <a:endParaRPr lang="en-US"/>
          </a:p>
        </p:txBody>
      </p:sp>
    </p:spTree>
    <p:extLst>
      <p:ext uri="{BB962C8B-B14F-4D97-AF65-F5344CB8AC3E}">
        <p14:creationId xmlns:p14="http://schemas.microsoft.com/office/powerpoint/2010/main" val="780544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0370CC-7FA8-49F1-BD58-26D77EBDB9D7}" type="datetimeFigureOut">
              <a:rPr lang="en-US" smtClean="0"/>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EC0378-A336-449E-A033-782836712F42}" type="slidenum">
              <a:rPr lang="en-US" smtClean="0"/>
              <a:t>‹#›</a:t>
            </a:fld>
            <a:endParaRPr lang="en-US"/>
          </a:p>
        </p:txBody>
      </p:sp>
    </p:spTree>
    <p:extLst>
      <p:ext uri="{BB962C8B-B14F-4D97-AF65-F5344CB8AC3E}">
        <p14:creationId xmlns:p14="http://schemas.microsoft.com/office/powerpoint/2010/main" val="327975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0370CC-7FA8-49F1-BD58-26D77EBDB9D7}" type="datetimeFigureOut">
              <a:rPr lang="en-US" smtClean="0"/>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EC0378-A336-449E-A033-782836712F42}" type="slidenum">
              <a:rPr lang="en-US" smtClean="0"/>
              <a:t>‹#›</a:t>
            </a:fld>
            <a:endParaRPr lang="en-US"/>
          </a:p>
        </p:txBody>
      </p:sp>
    </p:spTree>
    <p:extLst>
      <p:ext uri="{BB962C8B-B14F-4D97-AF65-F5344CB8AC3E}">
        <p14:creationId xmlns:p14="http://schemas.microsoft.com/office/powerpoint/2010/main" val="2719135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430370CC-7FA8-49F1-BD58-26D77EBDB9D7}" type="datetimeFigureOut">
              <a:rPr lang="en-US" smtClean="0"/>
              <a:t>5/12/2025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C8EC0378-A336-449E-A033-782836712F42}" type="slidenum">
              <a:rPr lang="en-US" smtClean="0"/>
              <a:t>‹#›</a:t>
            </a:fld>
            <a:endParaRPr lang="en-US"/>
          </a:p>
        </p:txBody>
      </p:sp>
    </p:spTree>
    <p:extLst>
      <p:ext uri="{BB962C8B-B14F-4D97-AF65-F5344CB8AC3E}">
        <p14:creationId xmlns:p14="http://schemas.microsoft.com/office/powerpoint/2010/main" val="226548904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png"/><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png"/><Relationship Id="rId7"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29.png"/><Relationship Id="rId9" Type="http://schemas.openxmlformats.org/officeDocument/2006/relationships/image" Target="../media/image58.png"/></Relationships>
</file>

<file path=ppt/slides/_rels/slide2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png"/><Relationship Id="rId7"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png"/><Relationship Id="rId7"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C883E-C0C4-8722-1032-17BDA3FE2C0F}"/>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29364D7A-3644-7267-C5D9-7D4FFBC30683}"/>
              </a:ext>
            </a:extLst>
          </p:cNvPr>
          <p:cNvGrpSpPr/>
          <p:nvPr/>
        </p:nvGrpSpPr>
        <p:grpSpPr>
          <a:xfrm>
            <a:off x="0" y="712694"/>
            <a:ext cx="7422776" cy="4679577"/>
            <a:chOff x="2032000" y="827706"/>
            <a:chExt cx="8128000" cy="5202585"/>
          </a:xfrm>
          <a:blipFill>
            <a:blip r:embed="rId2">
              <a:alphaModFix amt="85000"/>
              <a:extLst>
                <a:ext uri="{BEBA8EAE-BF5A-486C-A8C5-ECC9F3942E4B}">
                  <a14:imgProps xmlns:a14="http://schemas.microsoft.com/office/drawing/2010/main">
                    <a14:imgLayer r:embed="rId3">
                      <a14:imgEffect>
                        <a14:artisticTexturizer/>
                      </a14:imgEffect>
                    </a14:imgLayer>
                  </a14:imgProps>
                </a:ext>
              </a:extLst>
            </a:blip>
            <a:stretch>
              <a:fillRect/>
            </a:stretch>
          </a:blipFill>
          <a:effectLst>
            <a:glow rad="114300">
              <a:schemeClr val="tx1">
                <a:lumMod val="50000"/>
                <a:alpha val="0"/>
              </a:schemeClr>
            </a:glow>
          </a:effectLst>
        </p:grpSpPr>
        <p:sp>
          <p:nvSpPr>
            <p:cNvPr id="6" name="Freeform: Shape 5">
              <a:extLst>
                <a:ext uri="{FF2B5EF4-FFF2-40B4-BE49-F238E27FC236}">
                  <a16:creationId xmlns:a16="http://schemas.microsoft.com/office/drawing/2014/main" id="{4844F9AC-4E2F-5EF2-0884-17A5FF47DEBE}"/>
                </a:ext>
              </a:extLst>
            </p:cNvPr>
            <p:cNvSpPr/>
            <p:nvPr/>
          </p:nvSpPr>
          <p:spPr>
            <a:xfrm>
              <a:off x="3984345" y="4061113"/>
              <a:ext cx="2283968" cy="1969178"/>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grpFill/>
            <a:ln>
              <a:noFill/>
            </a:ln>
            <a:scene3d>
              <a:camera prst="orthographicFront"/>
              <a:lightRig rig="threePt" dir="t"/>
            </a:scene3d>
            <a:sp3d/>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74159" rIns="354429" bIns="374159" numCol="1" spcCol="1270" anchor="ctr" anchorCtr="0">
              <a:noAutofit/>
            </a:bodyPr>
            <a:lstStyle/>
            <a:p>
              <a:pPr marL="0" lvl="0" indent="0" algn="ctr" defTabSz="2400300">
                <a:lnSpc>
                  <a:spcPct val="90000"/>
                </a:lnSpc>
                <a:spcBef>
                  <a:spcPct val="0"/>
                </a:spcBef>
                <a:spcAft>
                  <a:spcPct val="35000"/>
                </a:spcAft>
                <a:buNone/>
              </a:pPr>
              <a:endParaRPr lang="en-US" sz="5400" kern="1200"/>
            </a:p>
          </p:txBody>
        </p:sp>
        <p:sp>
          <p:nvSpPr>
            <p:cNvPr id="10" name="Hexagon 9">
              <a:extLst>
                <a:ext uri="{FF2B5EF4-FFF2-40B4-BE49-F238E27FC236}">
                  <a16:creationId xmlns:a16="http://schemas.microsoft.com/office/drawing/2014/main" id="{B295F439-71C7-C6E4-5BCD-291A5CD2EE31}"/>
                </a:ext>
              </a:extLst>
            </p:cNvPr>
            <p:cNvSpPr/>
            <p:nvPr/>
          </p:nvSpPr>
          <p:spPr>
            <a:xfrm>
              <a:off x="4043680" y="4930465"/>
              <a:ext cx="267411" cy="230474"/>
            </a:xfrm>
            <a:prstGeom prst="hexagon">
              <a:avLst>
                <a:gd name="adj" fmla="val 25000"/>
                <a:gd name="vf" fmla="val 115470"/>
              </a:avLst>
            </a:prstGeom>
            <a:grpFill/>
            <a:ln>
              <a:noFill/>
            </a:ln>
            <a:scene3d>
              <a:camera prst="orthographicFront"/>
              <a:lightRig rig="threePt" dir="t"/>
            </a:scene3d>
            <a:sp3d/>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1" name="Hexagon 10">
              <a:extLst>
                <a:ext uri="{FF2B5EF4-FFF2-40B4-BE49-F238E27FC236}">
                  <a16:creationId xmlns:a16="http://schemas.microsoft.com/office/drawing/2014/main" id="{06425433-25B4-23A0-19B7-B4A5F2448EF9}"/>
                </a:ext>
              </a:extLst>
            </p:cNvPr>
            <p:cNvSpPr/>
            <p:nvPr/>
          </p:nvSpPr>
          <p:spPr>
            <a:xfrm>
              <a:off x="2032000" y="3003427"/>
              <a:ext cx="2283968" cy="1969178"/>
            </a:xfrm>
            <a:prstGeom prst="hexagon">
              <a:avLst>
                <a:gd name="adj" fmla="val 25000"/>
                <a:gd name="vf" fmla="val 115470"/>
              </a:avLst>
            </a:prstGeom>
            <a:grpFill/>
            <a:ln>
              <a:noFill/>
            </a:ln>
            <a:scene3d>
              <a:camera prst="orthographicFront"/>
              <a:lightRig rig="threePt" dir="t"/>
            </a:scene3d>
            <a:sp3d/>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Hexagon 12">
              <a:extLst>
                <a:ext uri="{FF2B5EF4-FFF2-40B4-BE49-F238E27FC236}">
                  <a16:creationId xmlns:a16="http://schemas.microsoft.com/office/drawing/2014/main" id="{98650519-A2B8-835E-8DC6-4D659A8BFDA5}"/>
                </a:ext>
              </a:extLst>
            </p:cNvPr>
            <p:cNvSpPr/>
            <p:nvPr/>
          </p:nvSpPr>
          <p:spPr>
            <a:xfrm>
              <a:off x="3586886" y="4712477"/>
              <a:ext cx="267411" cy="230474"/>
            </a:xfrm>
            <a:prstGeom prst="hexagon">
              <a:avLst>
                <a:gd name="adj" fmla="val 25000"/>
                <a:gd name="vf" fmla="val 115470"/>
              </a:avLst>
            </a:prstGeom>
            <a:grpFill/>
            <a:ln>
              <a:noFill/>
            </a:ln>
            <a:scene3d>
              <a:camera prst="orthographicFront"/>
              <a:lightRig rig="threePt" dir="t"/>
            </a:scene3d>
            <a:sp3d/>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4" name="Freeform: Shape 13">
              <a:extLst>
                <a:ext uri="{FF2B5EF4-FFF2-40B4-BE49-F238E27FC236}">
                  <a16:creationId xmlns:a16="http://schemas.microsoft.com/office/drawing/2014/main" id="{C37232E3-D6EC-203E-D25F-46DFBF3C1308}"/>
                </a:ext>
              </a:extLst>
            </p:cNvPr>
            <p:cNvSpPr/>
            <p:nvPr/>
          </p:nvSpPr>
          <p:spPr>
            <a:xfrm>
              <a:off x="5930188" y="2980016"/>
              <a:ext cx="2283968" cy="1969178"/>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grpFill/>
            <a:ln>
              <a:noFill/>
            </a:ln>
            <a:scene3d>
              <a:camera prst="orthographicFront"/>
              <a:lightRig rig="threePt" dir="t"/>
            </a:scene3d>
            <a:sp3d/>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74159" rIns="354429" bIns="374159" numCol="1" spcCol="1270" anchor="ctr" anchorCtr="0">
              <a:noAutofit/>
            </a:bodyPr>
            <a:lstStyle/>
            <a:p>
              <a:pPr marL="0" lvl="0" indent="0" algn="ctr" defTabSz="2400300">
                <a:lnSpc>
                  <a:spcPct val="90000"/>
                </a:lnSpc>
                <a:spcBef>
                  <a:spcPct val="0"/>
                </a:spcBef>
                <a:spcAft>
                  <a:spcPct val="35000"/>
                </a:spcAft>
                <a:buNone/>
              </a:pPr>
              <a:endParaRPr lang="en-US" sz="5400" kern="1200"/>
            </a:p>
          </p:txBody>
        </p:sp>
        <p:sp>
          <p:nvSpPr>
            <p:cNvPr id="15" name="Hexagon 14">
              <a:extLst>
                <a:ext uri="{FF2B5EF4-FFF2-40B4-BE49-F238E27FC236}">
                  <a16:creationId xmlns:a16="http://schemas.microsoft.com/office/drawing/2014/main" id="{21B78FFE-6300-613B-9AEA-F3FF7CB3BCF1}"/>
                </a:ext>
              </a:extLst>
            </p:cNvPr>
            <p:cNvSpPr/>
            <p:nvPr/>
          </p:nvSpPr>
          <p:spPr>
            <a:xfrm>
              <a:off x="7491577" y="4686984"/>
              <a:ext cx="267411" cy="230474"/>
            </a:xfrm>
            <a:prstGeom prst="hexagon">
              <a:avLst>
                <a:gd name="adj" fmla="val 25000"/>
                <a:gd name="vf" fmla="val 115470"/>
              </a:avLst>
            </a:prstGeom>
            <a:grpFill/>
            <a:ln>
              <a:noFill/>
            </a:ln>
            <a:scene3d>
              <a:camera prst="orthographicFront"/>
              <a:lightRig rig="threePt" dir="t"/>
            </a:scene3d>
            <a:sp3d/>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Hexagon 15">
              <a:extLst>
                <a:ext uri="{FF2B5EF4-FFF2-40B4-BE49-F238E27FC236}">
                  <a16:creationId xmlns:a16="http://schemas.microsoft.com/office/drawing/2014/main" id="{EA587882-2E2A-AB2D-3E72-57EC335CB019}"/>
                </a:ext>
              </a:extLst>
            </p:cNvPr>
            <p:cNvSpPr/>
            <p:nvPr/>
          </p:nvSpPr>
          <p:spPr>
            <a:xfrm>
              <a:off x="7876032" y="4061113"/>
              <a:ext cx="2283968" cy="1969178"/>
            </a:xfrm>
            <a:prstGeom prst="hexagon">
              <a:avLst>
                <a:gd name="adj" fmla="val 25000"/>
                <a:gd name="vf" fmla="val 115470"/>
              </a:avLst>
            </a:prstGeom>
            <a:grpFill/>
            <a:ln>
              <a:noFill/>
            </a:ln>
            <a:scene3d>
              <a:camera prst="orthographicFront"/>
              <a:lightRig rig="threePt" dir="t"/>
            </a:scene3d>
            <a:sp3d/>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7" name="Hexagon 16">
              <a:extLst>
                <a:ext uri="{FF2B5EF4-FFF2-40B4-BE49-F238E27FC236}">
                  <a16:creationId xmlns:a16="http://schemas.microsoft.com/office/drawing/2014/main" id="{88C0CDBA-558C-6A4F-20EB-D98EF7B62520}"/>
                </a:ext>
              </a:extLst>
            </p:cNvPr>
            <p:cNvSpPr/>
            <p:nvPr/>
          </p:nvSpPr>
          <p:spPr>
            <a:xfrm>
              <a:off x="7935366" y="4930465"/>
              <a:ext cx="267411" cy="230474"/>
            </a:xfrm>
            <a:prstGeom prst="hexagon">
              <a:avLst>
                <a:gd name="adj" fmla="val 25000"/>
                <a:gd name="vf" fmla="val 115470"/>
              </a:avLst>
            </a:prstGeom>
            <a:grpFill/>
            <a:ln>
              <a:noFill/>
            </a:ln>
            <a:scene3d>
              <a:camera prst="orthographicFront"/>
              <a:lightRig rig="threePt" dir="t"/>
            </a:scene3d>
            <a:sp3d/>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8" name="Freeform: Shape 17">
              <a:extLst>
                <a:ext uri="{FF2B5EF4-FFF2-40B4-BE49-F238E27FC236}">
                  <a16:creationId xmlns:a16="http://schemas.microsoft.com/office/drawing/2014/main" id="{73716BEA-511C-89AD-8A00-F860F0ED8BDA}"/>
                </a:ext>
              </a:extLst>
            </p:cNvPr>
            <p:cNvSpPr/>
            <p:nvPr/>
          </p:nvSpPr>
          <p:spPr>
            <a:xfrm>
              <a:off x="3984345" y="1903601"/>
              <a:ext cx="2283968" cy="1969178"/>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grpFill/>
            <a:ln>
              <a:noFill/>
            </a:ln>
            <a:scene3d>
              <a:camera prst="orthographicFront"/>
              <a:lightRig rig="threePt" dir="t"/>
            </a:scene3d>
            <a:sp3d/>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74159" rIns="354429" bIns="374159" numCol="1" spcCol="1270" anchor="ctr" anchorCtr="0">
              <a:noAutofit/>
            </a:bodyPr>
            <a:lstStyle/>
            <a:p>
              <a:pPr marL="0" lvl="0" indent="0" algn="ctr" defTabSz="2400300">
                <a:lnSpc>
                  <a:spcPct val="90000"/>
                </a:lnSpc>
                <a:spcBef>
                  <a:spcPct val="0"/>
                </a:spcBef>
                <a:spcAft>
                  <a:spcPct val="35000"/>
                </a:spcAft>
                <a:buNone/>
              </a:pPr>
              <a:endParaRPr lang="en-US" sz="5400" kern="1200"/>
            </a:p>
          </p:txBody>
        </p:sp>
        <p:sp>
          <p:nvSpPr>
            <p:cNvPr id="19" name="Hexagon 18">
              <a:extLst>
                <a:ext uri="{FF2B5EF4-FFF2-40B4-BE49-F238E27FC236}">
                  <a16:creationId xmlns:a16="http://schemas.microsoft.com/office/drawing/2014/main" id="{DDA32DE8-6BBE-7898-BC08-4BE1779D668B}"/>
                </a:ext>
              </a:extLst>
            </p:cNvPr>
            <p:cNvSpPr/>
            <p:nvPr/>
          </p:nvSpPr>
          <p:spPr>
            <a:xfrm>
              <a:off x="5532729" y="1946262"/>
              <a:ext cx="267411" cy="230474"/>
            </a:xfrm>
            <a:prstGeom prst="hexagon">
              <a:avLst>
                <a:gd name="adj" fmla="val 25000"/>
                <a:gd name="vf" fmla="val 115470"/>
              </a:avLst>
            </a:prstGeom>
            <a:grpFill/>
            <a:ln>
              <a:noFill/>
            </a:ln>
            <a:scene3d>
              <a:camera prst="orthographicFront"/>
              <a:lightRig rig="threePt" dir="t"/>
            </a:scene3d>
            <a:sp3d/>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0" name="Hexagon 19">
              <a:extLst>
                <a:ext uri="{FF2B5EF4-FFF2-40B4-BE49-F238E27FC236}">
                  <a16:creationId xmlns:a16="http://schemas.microsoft.com/office/drawing/2014/main" id="{364FAB96-046B-8A99-AA3F-D439CD6C9E94}"/>
                </a:ext>
              </a:extLst>
            </p:cNvPr>
            <p:cNvSpPr/>
            <p:nvPr/>
          </p:nvSpPr>
          <p:spPr>
            <a:xfrm>
              <a:off x="5930188" y="827706"/>
              <a:ext cx="2283968" cy="1969178"/>
            </a:xfrm>
            <a:prstGeom prst="hexagon">
              <a:avLst>
                <a:gd name="adj" fmla="val 25000"/>
                <a:gd name="vf" fmla="val 115470"/>
              </a:avLst>
            </a:prstGeom>
            <a:grpFill/>
            <a:ln>
              <a:noFill/>
            </a:ln>
            <a:scene3d>
              <a:camera prst="orthographicFront"/>
              <a:lightRig rig="threePt" dir="t"/>
            </a:scene3d>
            <a:sp3d/>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1" name="Hexagon 20">
              <a:extLst>
                <a:ext uri="{FF2B5EF4-FFF2-40B4-BE49-F238E27FC236}">
                  <a16:creationId xmlns:a16="http://schemas.microsoft.com/office/drawing/2014/main" id="{10192B92-C9C9-0E94-5F7C-6C7B61BA1F4D}"/>
                </a:ext>
              </a:extLst>
            </p:cNvPr>
            <p:cNvSpPr/>
            <p:nvPr/>
          </p:nvSpPr>
          <p:spPr>
            <a:xfrm>
              <a:off x="5997651" y="1692376"/>
              <a:ext cx="267411" cy="230474"/>
            </a:xfrm>
            <a:prstGeom prst="hexagon">
              <a:avLst>
                <a:gd name="adj" fmla="val 25000"/>
                <a:gd name="vf" fmla="val 115470"/>
              </a:avLst>
            </a:prstGeom>
            <a:grpFill/>
            <a:ln>
              <a:noFill/>
            </a:ln>
            <a:scene3d>
              <a:camera prst="orthographicFront"/>
              <a:lightRig rig="threePt" dir="t"/>
            </a:scene3d>
            <a:sp3d/>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pic>
        <p:nvPicPr>
          <p:cNvPr id="7" name="Picture 6">
            <a:extLst>
              <a:ext uri="{FF2B5EF4-FFF2-40B4-BE49-F238E27FC236}">
                <a16:creationId xmlns:a16="http://schemas.microsoft.com/office/drawing/2014/main" id="{ECBF6023-7962-CC7F-939E-F19B6F4734EC}"/>
              </a:ext>
            </a:extLst>
          </p:cNvPr>
          <p:cNvPicPr>
            <a:picLocks noChangeAspect="1"/>
          </p:cNvPicPr>
          <p:nvPr/>
        </p:nvPicPr>
        <p:blipFill>
          <a:blip r:embed="rId4"/>
          <a:stretch>
            <a:fillRect/>
          </a:stretch>
        </p:blipFill>
        <p:spPr>
          <a:xfrm>
            <a:off x="0" y="5831395"/>
            <a:ext cx="12192000" cy="1026605"/>
          </a:xfrm>
          <a:prstGeom prst="rect">
            <a:avLst/>
          </a:prstGeom>
        </p:spPr>
      </p:pic>
      <p:sp>
        <p:nvSpPr>
          <p:cNvPr id="8" name="Rectangle 7">
            <a:extLst>
              <a:ext uri="{FF2B5EF4-FFF2-40B4-BE49-F238E27FC236}">
                <a16:creationId xmlns:a16="http://schemas.microsoft.com/office/drawing/2014/main" id="{4C2FDCB1-5B0E-7EF8-2DB9-061902C028A0}"/>
              </a:ext>
            </a:extLst>
          </p:cNvPr>
          <p:cNvSpPr/>
          <p:nvPr/>
        </p:nvSpPr>
        <p:spPr>
          <a:xfrm>
            <a:off x="3987515" y="764484"/>
            <a:ext cx="8496091" cy="1938992"/>
          </a:xfrm>
          <a:prstGeom prst="rect">
            <a:avLst/>
          </a:prstGeom>
          <a:noFill/>
          <a:effectLst>
            <a:glow>
              <a:schemeClr val="accent1"/>
            </a:glow>
          </a:effectLst>
        </p:spPr>
        <p:txBody>
          <a:bodyPr wrap="square" lIns="91440" tIns="45720" rIns="91440" bIns="45720">
            <a:spAutoFit/>
          </a:bodyPr>
          <a:lstStyle/>
          <a:p>
            <a:pPr algn="ctr"/>
            <a:r>
              <a:rPr lang="en-US"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Robust Intrusion Detection in </a:t>
            </a:r>
            <a:r>
              <a:rPr lang="en-US" sz="30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IoV</a:t>
            </a:r>
            <a:r>
              <a:rPr lang="en-US"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Using PU Learning and Supervised Ensembles with Synthetic Data Augmentation on CICIoV2024</a:t>
            </a:r>
          </a:p>
          <a:p>
            <a:pPr algn="ctr"/>
            <a:endParaRPr lang="en-US"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9" name="TextBox 8">
            <a:extLst>
              <a:ext uri="{FF2B5EF4-FFF2-40B4-BE49-F238E27FC236}">
                <a16:creationId xmlns:a16="http://schemas.microsoft.com/office/drawing/2014/main" id="{4E330E4F-CCC1-351C-111E-A22E60A6BC00}"/>
              </a:ext>
            </a:extLst>
          </p:cNvPr>
          <p:cNvSpPr txBox="1"/>
          <p:nvPr/>
        </p:nvSpPr>
        <p:spPr>
          <a:xfrm>
            <a:off x="9307166" y="4371944"/>
            <a:ext cx="2929713" cy="1384995"/>
          </a:xfrm>
          <a:prstGeom prst="rect">
            <a:avLst/>
          </a:prstGeom>
          <a:noFill/>
        </p:spPr>
        <p:txBody>
          <a:bodyPr wrap="none" rtlCol="0">
            <a:spAutoFit/>
          </a:bodyPr>
          <a:lstStyle/>
          <a:p>
            <a:pPr algn="ctr"/>
            <a:r>
              <a:rPr lang="en-US" sz="1400" b="1" dirty="0">
                <a:solidFill>
                  <a:schemeClr val="tx1">
                    <a:lumMod val="75000"/>
                  </a:schemeClr>
                </a:solidFill>
              </a:rPr>
              <a:t>Yashwanth Reddy Kovvuri </a:t>
            </a:r>
          </a:p>
          <a:p>
            <a:pPr algn="ctr"/>
            <a:r>
              <a:rPr lang="en-US" sz="1400" b="1" dirty="0">
                <a:solidFill>
                  <a:schemeClr val="tx1">
                    <a:lumMod val="75000"/>
                  </a:schemeClr>
                </a:solidFill>
              </a:rPr>
              <a:t>Department of Computer Science</a:t>
            </a:r>
            <a:br>
              <a:rPr lang="en-US" sz="1400" b="1" dirty="0">
                <a:solidFill>
                  <a:schemeClr val="tx1">
                    <a:lumMod val="75000"/>
                  </a:schemeClr>
                </a:solidFill>
              </a:rPr>
            </a:br>
            <a:r>
              <a:rPr lang="en-US" sz="1400" b="1" dirty="0">
                <a:solidFill>
                  <a:schemeClr val="tx1">
                    <a:lumMod val="75000"/>
                  </a:schemeClr>
                </a:solidFill>
              </a:rPr>
              <a:t>Bagley College of Engineering</a:t>
            </a:r>
          </a:p>
          <a:p>
            <a:pPr algn="ctr"/>
            <a:r>
              <a:rPr lang="en-US" sz="1400" b="1" dirty="0">
                <a:solidFill>
                  <a:schemeClr val="tx1">
                    <a:lumMod val="75000"/>
                  </a:schemeClr>
                </a:solidFill>
              </a:rPr>
              <a:t>Mississippi State University</a:t>
            </a:r>
          </a:p>
          <a:p>
            <a:pPr algn="ctr"/>
            <a:r>
              <a:rPr lang="en-US" sz="1400" b="1" dirty="0">
                <a:solidFill>
                  <a:schemeClr val="tx1">
                    <a:lumMod val="75000"/>
                  </a:schemeClr>
                </a:solidFill>
              </a:rPr>
              <a:t>Mississippi, United States </a:t>
            </a:r>
          </a:p>
          <a:p>
            <a:pPr algn="ctr"/>
            <a:r>
              <a:rPr lang="en-US" sz="1400" b="1" dirty="0">
                <a:solidFill>
                  <a:schemeClr val="tx1">
                    <a:lumMod val="75000"/>
                  </a:schemeClr>
                </a:solidFill>
              </a:rPr>
              <a:t>yk291@msstate.edu </a:t>
            </a:r>
          </a:p>
        </p:txBody>
      </p:sp>
    </p:spTree>
    <p:extLst>
      <p:ext uri="{BB962C8B-B14F-4D97-AF65-F5344CB8AC3E}">
        <p14:creationId xmlns:p14="http://schemas.microsoft.com/office/powerpoint/2010/main" val="262560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CB7C4-E7A6-C65A-0507-126B931F5C23}"/>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562AC28E-D9C4-BA4D-E7AA-96BCF13A524D}"/>
              </a:ext>
            </a:extLst>
          </p:cNvPr>
          <p:cNvPicPr>
            <a:picLocks noChangeAspect="1"/>
          </p:cNvPicPr>
          <p:nvPr/>
        </p:nvPicPr>
        <p:blipFill>
          <a:blip r:embed="rId3"/>
          <a:stretch>
            <a:fillRect/>
          </a:stretch>
        </p:blipFill>
        <p:spPr>
          <a:xfrm>
            <a:off x="0" y="5831395"/>
            <a:ext cx="12192000" cy="1026605"/>
          </a:xfrm>
          <a:prstGeom prst="rect">
            <a:avLst/>
          </a:prstGeom>
        </p:spPr>
      </p:pic>
      <p:sp>
        <p:nvSpPr>
          <p:cNvPr id="2" name="Rectangle 1">
            <a:extLst>
              <a:ext uri="{FF2B5EF4-FFF2-40B4-BE49-F238E27FC236}">
                <a16:creationId xmlns:a16="http://schemas.microsoft.com/office/drawing/2014/main" id="{F6FBBFBA-985F-08CD-0B84-89539420B908}"/>
              </a:ext>
            </a:extLst>
          </p:cNvPr>
          <p:cNvSpPr/>
          <p:nvPr/>
        </p:nvSpPr>
        <p:spPr>
          <a:xfrm>
            <a:off x="-60301" y="0"/>
            <a:ext cx="6594242"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Supervised Learning</a:t>
            </a:r>
          </a:p>
        </p:txBody>
      </p:sp>
      <p:sp>
        <p:nvSpPr>
          <p:cNvPr id="5" name="TextBox 4">
            <a:extLst>
              <a:ext uri="{FF2B5EF4-FFF2-40B4-BE49-F238E27FC236}">
                <a16:creationId xmlns:a16="http://schemas.microsoft.com/office/drawing/2014/main" id="{A90B75FF-5C16-4ABC-9CE6-9B80157276E8}"/>
              </a:ext>
            </a:extLst>
          </p:cNvPr>
          <p:cNvSpPr txBox="1"/>
          <p:nvPr/>
        </p:nvSpPr>
        <p:spPr>
          <a:xfrm>
            <a:off x="0" y="885453"/>
            <a:ext cx="11209001" cy="492443"/>
          </a:xfrm>
          <a:prstGeom prst="rect">
            <a:avLst/>
          </a:prstGeom>
          <a:noFill/>
        </p:spPr>
        <p:txBody>
          <a:bodyPr wrap="square" rtlCol="0">
            <a:spAutoFit/>
          </a:bodyPr>
          <a:lstStyle/>
          <a:p>
            <a:r>
              <a:rPr lang="en-US" sz="1400" b="1" dirty="0"/>
              <a:t>Confusion Matrix</a:t>
            </a:r>
          </a:p>
          <a:p>
            <a:r>
              <a:rPr lang="en-US" sz="1200" dirty="0"/>
              <a:t>Prediction performance for Random Forest, </a:t>
            </a:r>
            <a:r>
              <a:rPr lang="en-US" sz="1200" dirty="0" err="1"/>
              <a:t>XGBoost</a:t>
            </a:r>
            <a:r>
              <a:rPr lang="en-US" sz="1200" dirty="0"/>
              <a:t>, SVM, Voting Classifier, and Naive Bayes based on actual vs predicted classes</a:t>
            </a:r>
          </a:p>
        </p:txBody>
      </p:sp>
      <p:pic>
        <p:nvPicPr>
          <p:cNvPr id="13" name="Picture 12" descr="A graph with a blue square&#10;&#10;AI-generated content may be incorrect.">
            <a:extLst>
              <a:ext uri="{FF2B5EF4-FFF2-40B4-BE49-F238E27FC236}">
                <a16:creationId xmlns:a16="http://schemas.microsoft.com/office/drawing/2014/main" id="{1BF44FC7-03E7-B76E-3E2D-5C5566A2ED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279" y="1426590"/>
            <a:ext cx="2656199" cy="2136318"/>
          </a:xfrm>
          <a:prstGeom prst="rect">
            <a:avLst/>
          </a:prstGeom>
          <a:ln w="38100">
            <a:solidFill>
              <a:srgbClr val="FFC000"/>
            </a:solidFill>
          </a:ln>
        </p:spPr>
      </p:pic>
      <p:pic>
        <p:nvPicPr>
          <p:cNvPr id="15" name="Picture 14" descr="A graph of confusion matrix&#10;&#10;AI-generated content may be incorrect.">
            <a:extLst>
              <a:ext uri="{FF2B5EF4-FFF2-40B4-BE49-F238E27FC236}">
                <a16:creationId xmlns:a16="http://schemas.microsoft.com/office/drawing/2014/main" id="{B2FFCED3-089F-DAB2-F68B-1313B43C89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6590" y="1412393"/>
            <a:ext cx="2656199" cy="2150515"/>
          </a:xfrm>
          <a:prstGeom prst="rect">
            <a:avLst/>
          </a:prstGeom>
        </p:spPr>
      </p:pic>
      <p:pic>
        <p:nvPicPr>
          <p:cNvPr id="17" name="Picture 16" descr="A graph showing a number of blue squares&#10;&#10;AI-generated content may be incorrect.">
            <a:extLst>
              <a:ext uri="{FF2B5EF4-FFF2-40B4-BE49-F238E27FC236}">
                <a16:creationId xmlns:a16="http://schemas.microsoft.com/office/drawing/2014/main" id="{9461C201-D49E-C418-F019-CAE97AB3A7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6901" y="1426590"/>
            <a:ext cx="2647957" cy="2136318"/>
          </a:xfrm>
          <a:prstGeom prst="rect">
            <a:avLst/>
          </a:prstGeom>
        </p:spPr>
      </p:pic>
      <p:pic>
        <p:nvPicPr>
          <p:cNvPr id="19" name="Picture 18" descr="A graph with numbers and a blue square&#10;&#10;AI-generated content may be incorrect.">
            <a:extLst>
              <a:ext uri="{FF2B5EF4-FFF2-40B4-BE49-F238E27FC236}">
                <a16:creationId xmlns:a16="http://schemas.microsoft.com/office/drawing/2014/main" id="{0126C712-6A0B-C530-7D11-5DE427FBB1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4378" y="3659773"/>
            <a:ext cx="2656199" cy="2171622"/>
          </a:xfrm>
          <a:prstGeom prst="rect">
            <a:avLst/>
          </a:prstGeom>
        </p:spPr>
      </p:pic>
      <p:pic>
        <p:nvPicPr>
          <p:cNvPr id="21" name="Picture 20" descr="A graph of a number of blue squares&#10;&#10;AI-generated content may be incorrect.">
            <a:extLst>
              <a:ext uri="{FF2B5EF4-FFF2-40B4-BE49-F238E27FC236}">
                <a16:creationId xmlns:a16="http://schemas.microsoft.com/office/drawing/2014/main" id="{44E9E998-7ABB-E440-C0C6-55C667E1B9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64689" y="3660296"/>
            <a:ext cx="2656199" cy="2170576"/>
          </a:xfrm>
          <a:prstGeom prst="rect">
            <a:avLst/>
          </a:prstGeom>
        </p:spPr>
      </p:pic>
      <p:pic>
        <p:nvPicPr>
          <p:cNvPr id="6150" name="Picture 6" descr="Generated image">
            <a:extLst>
              <a:ext uri="{FF2B5EF4-FFF2-40B4-BE49-F238E27FC236}">
                <a16:creationId xmlns:a16="http://schemas.microsoft.com/office/drawing/2014/main" id="{357434C4-09B8-252A-F883-AC9E5A8458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21163" y="-14543"/>
            <a:ext cx="3270837" cy="3270837"/>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BDEC31B0-26A0-5E6D-CF2A-FE09FE25FD33}"/>
              </a:ext>
            </a:extLst>
          </p:cNvPr>
          <p:cNvSpPr txBox="1"/>
          <p:nvPr/>
        </p:nvSpPr>
        <p:spPr>
          <a:xfrm>
            <a:off x="7318018" y="3729818"/>
            <a:ext cx="4680375" cy="1954381"/>
          </a:xfrm>
          <a:prstGeom prst="rect">
            <a:avLst/>
          </a:prstGeom>
          <a:noFill/>
        </p:spPr>
        <p:txBody>
          <a:bodyPr wrap="square" rtlCol="0">
            <a:spAutoFit/>
          </a:bodyPr>
          <a:lstStyle/>
          <a:p>
            <a:pPr algn="just"/>
            <a:r>
              <a:rPr lang="en-US" sz="1100" b="1" dirty="0">
                <a:solidFill>
                  <a:srgbClr val="FFC000"/>
                </a:solidFill>
              </a:rPr>
              <a:t>Random Forest achieved zero False Positives and only three False Negatives, showing excellent performance.</a:t>
            </a:r>
          </a:p>
          <a:p>
            <a:pPr algn="just"/>
            <a:endParaRPr lang="en-US" sz="1100" dirty="0"/>
          </a:p>
          <a:p>
            <a:pPr algn="just"/>
            <a:r>
              <a:rPr lang="en-US" sz="1100" dirty="0" err="1"/>
              <a:t>XGBoost</a:t>
            </a:r>
            <a:r>
              <a:rPr lang="en-US" sz="1100" dirty="0"/>
              <a:t> had no False Negatives but slightly more False Positives.</a:t>
            </a:r>
          </a:p>
          <a:p>
            <a:pPr algn="just"/>
            <a:endParaRPr lang="en-US" sz="1100" dirty="0"/>
          </a:p>
          <a:p>
            <a:pPr algn="just"/>
            <a:r>
              <a:rPr lang="en-US" sz="1100" dirty="0"/>
              <a:t>Voting Classifier maintained a very good balance with very few mistakes on either side.</a:t>
            </a:r>
          </a:p>
          <a:p>
            <a:pPr algn="just"/>
            <a:endParaRPr lang="en-US" sz="1100" dirty="0"/>
          </a:p>
          <a:p>
            <a:pPr algn="just"/>
            <a:r>
              <a:rPr lang="en-US" sz="1100" dirty="0"/>
              <a:t>SVM had minor errors — two False Positives and two False Negatives.</a:t>
            </a:r>
          </a:p>
          <a:p>
            <a:pPr algn="just"/>
            <a:endParaRPr lang="en-US" sz="1100" dirty="0"/>
          </a:p>
          <a:p>
            <a:pPr algn="just"/>
            <a:r>
              <a:rPr lang="en-US" sz="1100" dirty="0"/>
              <a:t>Naive Bayes struggled with many False Positives, causing lower precision.</a:t>
            </a:r>
          </a:p>
        </p:txBody>
      </p:sp>
    </p:spTree>
    <p:extLst>
      <p:ext uri="{BB962C8B-B14F-4D97-AF65-F5344CB8AC3E}">
        <p14:creationId xmlns:p14="http://schemas.microsoft.com/office/powerpoint/2010/main" val="1499321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F178D-2A02-65B7-F9AC-FA202BE2A40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272451D6-34B6-8A9A-83D9-375108DE903B}"/>
              </a:ext>
            </a:extLst>
          </p:cNvPr>
          <p:cNvPicPr>
            <a:picLocks noChangeAspect="1"/>
          </p:cNvPicPr>
          <p:nvPr/>
        </p:nvPicPr>
        <p:blipFill>
          <a:blip r:embed="rId3"/>
          <a:stretch>
            <a:fillRect/>
          </a:stretch>
        </p:blipFill>
        <p:spPr>
          <a:xfrm>
            <a:off x="0" y="5831395"/>
            <a:ext cx="12192000" cy="1026605"/>
          </a:xfrm>
          <a:prstGeom prst="rect">
            <a:avLst/>
          </a:prstGeom>
        </p:spPr>
      </p:pic>
      <p:sp>
        <p:nvSpPr>
          <p:cNvPr id="2" name="Rectangle 1">
            <a:extLst>
              <a:ext uri="{FF2B5EF4-FFF2-40B4-BE49-F238E27FC236}">
                <a16:creationId xmlns:a16="http://schemas.microsoft.com/office/drawing/2014/main" id="{874E6CC0-6EFD-0B9F-753E-8E19D22F0E4D}"/>
              </a:ext>
            </a:extLst>
          </p:cNvPr>
          <p:cNvSpPr/>
          <p:nvPr/>
        </p:nvSpPr>
        <p:spPr>
          <a:xfrm>
            <a:off x="0" y="0"/>
            <a:ext cx="3405484" cy="584775"/>
          </a:xfrm>
          <a:prstGeom prst="rect">
            <a:avLst/>
          </a:prstGeom>
          <a:noFill/>
        </p:spPr>
        <p:txBody>
          <a:bodyPr wrap="none" lIns="91440" tIns="45720" rIns="91440" bIns="45720">
            <a:spAutoFit/>
          </a:bodyPr>
          <a:lstStyle/>
          <a:p>
            <a:pPr algn="ctr"/>
            <a:r>
              <a:rPr lang="en-US" sz="3200" b="1" dirty="0">
                <a:ln w="9525">
                  <a:solidFill>
                    <a:schemeClr val="bg1"/>
                  </a:solidFill>
                  <a:prstDash val="solid"/>
                </a:ln>
                <a:effectLst>
                  <a:outerShdw blurRad="12700" dist="38100" dir="2700000" algn="tl" rotWithShape="0">
                    <a:schemeClr val="bg1">
                      <a:lumMod val="50000"/>
                    </a:schemeClr>
                  </a:outerShdw>
                </a:effectLst>
              </a:rPr>
              <a:t>ROC – AUC Curve</a:t>
            </a:r>
            <a:endPar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TextBox 13">
            <a:extLst>
              <a:ext uri="{FF2B5EF4-FFF2-40B4-BE49-F238E27FC236}">
                <a16:creationId xmlns:a16="http://schemas.microsoft.com/office/drawing/2014/main" id="{33A91746-F691-B64B-61D8-F09C5EDC26A7}"/>
              </a:ext>
            </a:extLst>
          </p:cNvPr>
          <p:cNvSpPr txBox="1"/>
          <p:nvPr/>
        </p:nvSpPr>
        <p:spPr>
          <a:xfrm>
            <a:off x="9292590" y="107721"/>
            <a:ext cx="2676502" cy="369332"/>
          </a:xfrm>
          <a:prstGeom prst="rect">
            <a:avLst/>
          </a:prstGeom>
          <a:noFill/>
        </p:spPr>
        <p:txBody>
          <a:bodyPr wrap="none" rtlCol="0">
            <a:spAutoFit/>
          </a:bodyPr>
          <a:lstStyle/>
          <a:p>
            <a:r>
              <a:rPr lang="en-US" dirty="0"/>
              <a:t>What is ROC-AUC curve?</a:t>
            </a:r>
          </a:p>
        </p:txBody>
      </p:sp>
      <p:pic>
        <p:nvPicPr>
          <p:cNvPr id="4" name="Picture 3" descr="A graph of a forest&#10;&#10;AI-generated content may be incorrect.">
            <a:extLst>
              <a:ext uri="{FF2B5EF4-FFF2-40B4-BE49-F238E27FC236}">
                <a16:creationId xmlns:a16="http://schemas.microsoft.com/office/drawing/2014/main" id="{4B49ABF7-CC7A-D64F-C15D-3420DE76B1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100" y="1400577"/>
            <a:ext cx="2674149" cy="2028423"/>
          </a:xfrm>
          <a:prstGeom prst="rect">
            <a:avLst/>
          </a:prstGeom>
          <a:ln w="38100">
            <a:solidFill>
              <a:srgbClr val="FFC000"/>
            </a:solidFill>
          </a:ln>
        </p:spPr>
      </p:pic>
      <p:pic>
        <p:nvPicPr>
          <p:cNvPr id="6" name="Picture 5" descr="A graph of a positive rate&#10;&#10;AI-generated content may be incorrect.">
            <a:extLst>
              <a:ext uri="{FF2B5EF4-FFF2-40B4-BE49-F238E27FC236}">
                <a16:creationId xmlns:a16="http://schemas.microsoft.com/office/drawing/2014/main" id="{935D2D50-7992-4A2F-9B93-928BEA3A43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7641" y="1399780"/>
            <a:ext cx="2745615" cy="2028423"/>
          </a:xfrm>
          <a:prstGeom prst="rect">
            <a:avLst/>
          </a:prstGeom>
          <a:ln w="38100">
            <a:solidFill>
              <a:srgbClr val="FFC000"/>
            </a:solidFill>
          </a:ln>
        </p:spPr>
      </p:pic>
      <p:pic>
        <p:nvPicPr>
          <p:cNvPr id="9" name="Picture 8" descr="A graph of voting classifier&#10;&#10;AI-generated content may be incorrect.">
            <a:extLst>
              <a:ext uri="{FF2B5EF4-FFF2-40B4-BE49-F238E27FC236}">
                <a16:creationId xmlns:a16="http://schemas.microsoft.com/office/drawing/2014/main" id="{72BA88F7-E585-87B6-C781-545C36EABC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8648" y="1389198"/>
            <a:ext cx="2674149" cy="2034910"/>
          </a:xfrm>
          <a:prstGeom prst="rect">
            <a:avLst/>
          </a:prstGeom>
          <a:ln w="38100">
            <a:solidFill>
              <a:srgbClr val="FFC000"/>
            </a:solidFill>
          </a:ln>
        </p:spPr>
      </p:pic>
      <p:pic>
        <p:nvPicPr>
          <p:cNvPr id="11" name="Picture 10" descr="A graph with a line&#10;&#10;AI-generated content may be incorrect.">
            <a:extLst>
              <a:ext uri="{FF2B5EF4-FFF2-40B4-BE49-F238E27FC236}">
                <a16:creationId xmlns:a16="http://schemas.microsoft.com/office/drawing/2014/main" id="{9C4E7197-87C7-E0F0-E550-0669263805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02742" y="3615189"/>
            <a:ext cx="2628575" cy="2034910"/>
          </a:xfrm>
          <a:prstGeom prst="rect">
            <a:avLst/>
          </a:prstGeom>
        </p:spPr>
      </p:pic>
      <p:pic>
        <p:nvPicPr>
          <p:cNvPr id="13" name="Picture 12" descr="A graph with a line">
            <a:extLst>
              <a:ext uri="{FF2B5EF4-FFF2-40B4-BE49-F238E27FC236}">
                <a16:creationId xmlns:a16="http://schemas.microsoft.com/office/drawing/2014/main" id="{898ACF62-F8A8-FB49-066A-FD519F6382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89186" y="3612344"/>
            <a:ext cx="2636536" cy="2034910"/>
          </a:xfrm>
          <a:prstGeom prst="rect">
            <a:avLst/>
          </a:prstGeom>
        </p:spPr>
      </p:pic>
      <p:sp>
        <p:nvSpPr>
          <p:cNvPr id="15" name="TextBox 14">
            <a:extLst>
              <a:ext uri="{FF2B5EF4-FFF2-40B4-BE49-F238E27FC236}">
                <a16:creationId xmlns:a16="http://schemas.microsoft.com/office/drawing/2014/main" id="{56638380-0840-E320-EED2-4707B0907821}"/>
              </a:ext>
            </a:extLst>
          </p:cNvPr>
          <p:cNvSpPr txBox="1"/>
          <p:nvPr/>
        </p:nvSpPr>
        <p:spPr>
          <a:xfrm>
            <a:off x="238100" y="738155"/>
            <a:ext cx="10391434" cy="369332"/>
          </a:xfrm>
          <a:prstGeom prst="rect">
            <a:avLst/>
          </a:prstGeom>
          <a:noFill/>
        </p:spPr>
        <p:txBody>
          <a:bodyPr wrap="none" rtlCol="0">
            <a:spAutoFit/>
          </a:bodyPr>
          <a:lstStyle/>
          <a:p>
            <a:r>
              <a:rPr lang="en-US" dirty="0"/>
              <a:t>Shows the model’s ability to distinguish between classes(attack vs benign) at various threshold settings.</a:t>
            </a:r>
          </a:p>
        </p:txBody>
      </p:sp>
      <p:sp>
        <p:nvSpPr>
          <p:cNvPr id="16" name="TextBox 15">
            <a:extLst>
              <a:ext uri="{FF2B5EF4-FFF2-40B4-BE49-F238E27FC236}">
                <a16:creationId xmlns:a16="http://schemas.microsoft.com/office/drawing/2014/main" id="{833EADD0-2BB8-CC3A-A482-A84E7C16FCD2}"/>
              </a:ext>
            </a:extLst>
          </p:cNvPr>
          <p:cNvSpPr txBox="1"/>
          <p:nvPr/>
        </p:nvSpPr>
        <p:spPr>
          <a:xfrm>
            <a:off x="8899655" y="2082916"/>
            <a:ext cx="2512996" cy="276999"/>
          </a:xfrm>
          <a:prstGeom prst="rect">
            <a:avLst/>
          </a:prstGeom>
          <a:noFill/>
        </p:spPr>
        <p:txBody>
          <a:bodyPr wrap="none" rtlCol="0">
            <a:spAutoFit/>
          </a:bodyPr>
          <a:lstStyle/>
          <a:p>
            <a:r>
              <a:rPr lang="en-US" sz="1200" dirty="0"/>
              <a:t>AUC ~ 1.0 (Excellent Classification)</a:t>
            </a:r>
          </a:p>
        </p:txBody>
      </p:sp>
      <p:sp>
        <p:nvSpPr>
          <p:cNvPr id="17" name="TextBox 16">
            <a:extLst>
              <a:ext uri="{FF2B5EF4-FFF2-40B4-BE49-F238E27FC236}">
                <a16:creationId xmlns:a16="http://schemas.microsoft.com/office/drawing/2014/main" id="{18D5F970-1820-2EEF-670C-B03152CD8350}"/>
              </a:ext>
            </a:extLst>
          </p:cNvPr>
          <p:cNvSpPr txBox="1"/>
          <p:nvPr/>
        </p:nvSpPr>
        <p:spPr>
          <a:xfrm>
            <a:off x="7325722" y="3612344"/>
            <a:ext cx="4866278" cy="677108"/>
          </a:xfrm>
          <a:prstGeom prst="rect">
            <a:avLst/>
          </a:prstGeom>
          <a:noFill/>
        </p:spPr>
        <p:txBody>
          <a:bodyPr wrap="square" rtlCol="0">
            <a:spAutoFit/>
          </a:bodyPr>
          <a:lstStyle/>
          <a:p>
            <a:r>
              <a:rPr lang="en-US" sz="1400" dirty="0">
                <a:solidFill>
                  <a:srgbClr val="FFC000"/>
                </a:solidFill>
              </a:rPr>
              <a:t>Random forest, </a:t>
            </a:r>
            <a:r>
              <a:rPr lang="en-US" sz="1400" dirty="0" err="1">
                <a:solidFill>
                  <a:srgbClr val="FFC000"/>
                </a:solidFill>
              </a:rPr>
              <a:t>XGBoost</a:t>
            </a:r>
            <a:r>
              <a:rPr lang="en-US" sz="1400" dirty="0">
                <a:solidFill>
                  <a:srgbClr val="FFC000"/>
                </a:solidFill>
              </a:rPr>
              <a:t>, Voting Classifier </a:t>
            </a:r>
            <a:r>
              <a:rPr lang="en-US" sz="1200" dirty="0">
                <a:solidFill>
                  <a:srgbClr val="FFC000"/>
                </a:solidFill>
              </a:rPr>
              <a:t>– Perfect Separation</a:t>
            </a:r>
          </a:p>
          <a:p>
            <a:r>
              <a:rPr lang="en-US" sz="1200" dirty="0"/>
              <a:t>SVM – Good, but not perfect separation</a:t>
            </a:r>
          </a:p>
          <a:p>
            <a:r>
              <a:rPr lang="en-US" sz="1200" dirty="0"/>
              <a:t>Naïve Bayes – Lower ability</a:t>
            </a:r>
          </a:p>
        </p:txBody>
      </p:sp>
    </p:spTree>
    <p:extLst>
      <p:ext uri="{BB962C8B-B14F-4D97-AF65-F5344CB8AC3E}">
        <p14:creationId xmlns:p14="http://schemas.microsoft.com/office/powerpoint/2010/main" val="1454557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E43F7-067A-CDEA-0A98-8B150C5AB61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734B504-BFBC-90DA-87AD-DFBE3AC64E91}"/>
              </a:ext>
            </a:extLst>
          </p:cNvPr>
          <p:cNvPicPr>
            <a:picLocks noChangeAspect="1"/>
          </p:cNvPicPr>
          <p:nvPr/>
        </p:nvPicPr>
        <p:blipFill>
          <a:blip r:embed="rId2"/>
          <a:stretch>
            <a:fillRect/>
          </a:stretch>
        </p:blipFill>
        <p:spPr>
          <a:xfrm>
            <a:off x="0" y="5831395"/>
            <a:ext cx="12192000" cy="1026605"/>
          </a:xfrm>
          <a:prstGeom prst="rect">
            <a:avLst/>
          </a:prstGeom>
        </p:spPr>
      </p:pic>
      <p:sp>
        <p:nvSpPr>
          <p:cNvPr id="2" name="Rectangle 1">
            <a:extLst>
              <a:ext uri="{FF2B5EF4-FFF2-40B4-BE49-F238E27FC236}">
                <a16:creationId xmlns:a16="http://schemas.microsoft.com/office/drawing/2014/main" id="{E2778165-CCE1-E9D3-CAE4-5F2BA8219827}"/>
              </a:ext>
            </a:extLst>
          </p:cNvPr>
          <p:cNvSpPr/>
          <p:nvPr/>
        </p:nvSpPr>
        <p:spPr>
          <a:xfrm>
            <a:off x="0" y="0"/>
            <a:ext cx="5518434" cy="707886"/>
          </a:xfrm>
          <a:prstGeom prst="rect">
            <a:avLst/>
          </a:prstGeom>
          <a:noFill/>
        </p:spPr>
        <p:txBody>
          <a:bodyPr wrap="none" lIns="91440" tIns="45720" rIns="91440" bIns="45720">
            <a:spAutoFit/>
          </a:bodyPr>
          <a:lstStyle/>
          <a:p>
            <a:pPr algn="ctr"/>
            <a:r>
              <a:rPr lang="en-US" sz="4000" b="1" dirty="0">
                <a:ln w="9525">
                  <a:solidFill>
                    <a:schemeClr val="bg1"/>
                  </a:solidFill>
                  <a:prstDash val="solid"/>
                </a:ln>
                <a:effectLst>
                  <a:outerShdw blurRad="12700" dist="38100" dir="2700000" algn="tl" rotWithShape="0">
                    <a:schemeClr val="bg1">
                      <a:lumMod val="50000"/>
                    </a:schemeClr>
                  </a:outerShdw>
                </a:effectLst>
              </a:rPr>
              <a:t>Precision-Recall Curve</a:t>
            </a:r>
            <a:endPar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4" name="Picture 3" descr="A graph of a graph&#10;&#10;AI-generated content may be incorrect.">
            <a:extLst>
              <a:ext uri="{FF2B5EF4-FFF2-40B4-BE49-F238E27FC236}">
                <a16:creationId xmlns:a16="http://schemas.microsoft.com/office/drawing/2014/main" id="{53676766-A520-B67E-F094-FD1DE2A238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013" y="1102952"/>
            <a:ext cx="2986858" cy="2359333"/>
          </a:xfrm>
          <a:prstGeom prst="rect">
            <a:avLst/>
          </a:prstGeom>
          <a:ln w="38100">
            <a:solidFill>
              <a:srgbClr val="FFC000"/>
            </a:solidFill>
          </a:ln>
        </p:spPr>
      </p:pic>
      <p:pic>
        <p:nvPicPr>
          <p:cNvPr id="6" name="Picture 5" descr="A graph of a graph&#10;&#10;AI-generated content may be incorrect.">
            <a:extLst>
              <a:ext uri="{FF2B5EF4-FFF2-40B4-BE49-F238E27FC236}">
                <a16:creationId xmlns:a16="http://schemas.microsoft.com/office/drawing/2014/main" id="{94CD7D39-4251-46A0-3CE7-35FE7023E0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6024" y="1099723"/>
            <a:ext cx="3028045" cy="2365790"/>
          </a:xfrm>
          <a:prstGeom prst="rect">
            <a:avLst/>
          </a:prstGeom>
          <a:ln w="38100">
            <a:solidFill>
              <a:srgbClr val="FFC000"/>
            </a:solidFill>
          </a:ln>
        </p:spPr>
      </p:pic>
      <p:pic>
        <p:nvPicPr>
          <p:cNvPr id="9" name="Picture 8" descr="A graph of a line graph&#10;&#10;AI-generated content may be incorrect.">
            <a:extLst>
              <a:ext uri="{FF2B5EF4-FFF2-40B4-BE49-F238E27FC236}">
                <a16:creationId xmlns:a16="http://schemas.microsoft.com/office/drawing/2014/main" id="{C47A3149-4952-B769-FB0C-FD6E2BA9D7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8222" y="1099723"/>
            <a:ext cx="2924289" cy="2362561"/>
          </a:xfrm>
          <a:prstGeom prst="rect">
            <a:avLst/>
          </a:prstGeom>
          <a:ln w="38100">
            <a:solidFill>
              <a:srgbClr val="FFC000"/>
            </a:solidFill>
          </a:ln>
        </p:spPr>
      </p:pic>
      <p:pic>
        <p:nvPicPr>
          <p:cNvPr id="11" name="Picture 10" descr="A graph of a line&#10;&#10;AI-generated content may be incorrect.">
            <a:extLst>
              <a:ext uri="{FF2B5EF4-FFF2-40B4-BE49-F238E27FC236}">
                <a16:creationId xmlns:a16="http://schemas.microsoft.com/office/drawing/2014/main" id="{7C3A5946-CAF0-6041-D59F-86AD154DF3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8442" y="3553542"/>
            <a:ext cx="2820669" cy="2186595"/>
          </a:xfrm>
          <a:prstGeom prst="rect">
            <a:avLst/>
          </a:prstGeom>
        </p:spPr>
      </p:pic>
      <p:pic>
        <p:nvPicPr>
          <p:cNvPr id="13" name="Picture 12" descr="A graph of a line graph">
            <a:extLst>
              <a:ext uri="{FF2B5EF4-FFF2-40B4-BE49-F238E27FC236}">
                <a16:creationId xmlns:a16="http://schemas.microsoft.com/office/drawing/2014/main" id="{A3C04636-10D3-C0D0-138A-5A6D3AC3FC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5665" y="3553542"/>
            <a:ext cx="2820670" cy="2186595"/>
          </a:xfrm>
          <a:prstGeom prst="rect">
            <a:avLst/>
          </a:prstGeom>
        </p:spPr>
      </p:pic>
      <p:sp>
        <p:nvSpPr>
          <p:cNvPr id="14" name="TextBox 13">
            <a:extLst>
              <a:ext uri="{FF2B5EF4-FFF2-40B4-BE49-F238E27FC236}">
                <a16:creationId xmlns:a16="http://schemas.microsoft.com/office/drawing/2014/main" id="{63A120B8-2DD5-EA98-B0C8-2FD062C5FCAB}"/>
              </a:ext>
            </a:extLst>
          </p:cNvPr>
          <p:cNvSpPr txBox="1"/>
          <p:nvPr/>
        </p:nvSpPr>
        <p:spPr>
          <a:xfrm>
            <a:off x="7228525" y="353943"/>
            <a:ext cx="4963475" cy="523220"/>
          </a:xfrm>
          <a:prstGeom prst="rect">
            <a:avLst/>
          </a:prstGeom>
          <a:noFill/>
        </p:spPr>
        <p:txBody>
          <a:bodyPr wrap="none" rtlCol="0">
            <a:spAutoFit/>
          </a:bodyPr>
          <a:lstStyle/>
          <a:p>
            <a:r>
              <a:rPr lang="en-US" sz="1400" dirty="0"/>
              <a:t>Precision = How many predicted attacks were actually attacks</a:t>
            </a:r>
          </a:p>
          <a:p>
            <a:r>
              <a:rPr lang="en-US" sz="1400" dirty="0"/>
              <a:t>Recall = How many of the actual attacks were detected.</a:t>
            </a:r>
          </a:p>
        </p:txBody>
      </p:sp>
      <p:sp>
        <p:nvSpPr>
          <p:cNvPr id="15" name="TextBox 14">
            <a:extLst>
              <a:ext uri="{FF2B5EF4-FFF2-40B4-BE49-F238E27FC236}">
                <a16:creationId xmlns:a16="http://schemas.microsoft.com/office/drawing/2014/main" id="{20138790-15AD-3E1F-CE66-AEE2BA085E57}"/>
              </a:ext>
            </a:extLst>
          </p:cNvPr>
          <p:cNvSpPr txBox="1"/>
          <p:nvPr/>
        </p:nvSpPr>
        <p:spPr>
          <a:xfrm>
            <a:off x="7630019" y="3553542"/>
            <a:ext cx="4642361" cy="307777"/>
          </a:xfrm>
          <a:prstGeom prst="rect">
            <a:avLst/>
          </a:prstGeom>
          <a:noFill/>
        </p:spPr>
        <p:txBody>
          <a:bodyPr wrap="none" rtlCol="0">
            <a:spAutoFit/>
          </a:bodyPr>
          <a:lstStyle/>
          <a:p>
            <a:r>
              <a:rPr lang="en-US" sz="1400" b="1" dirty="0">
                <a:solidFill>
                  <a:srgbClr val="FFC000"/>
                </a:solidFill>
              </a:rPr>
              <a:t>High Precision, Recall, Curve close to Top-Right corner </a:t>
            </a:r>
          </a:p>
        </p:txBody>
      </p:sp>
      <p:sp>
        <p:nvSpPr>
          <p:cNvPr id="16" name="Rectangle 15">
            <a:extLst>
              <a:ext uri="{FF2B5EF4-FFF2-40B4-BE49-F238E27FC236}">
                <a16:creationId xmlns:a16="http://schemas.microsoft.com/office/drawing/2014/main" id="{7FDC8350-F560-6866-D8D0-EA0D8A7EEC13}"/>
              </a:ext>
            </a:extLst>
          </p:cNvPr>
          <p:cNvSpPr/>
          <p:nvPr/>
        </p:nvSpPr>
        <p:spPr>
          <a:xfrm>
            <a:off x="9623887" y="1234439"/>
            <a:ext cx="2423099" cy="923330"/>
          </a:xfrm>
          <a:prstGeom prst="rect">
            <a:avLst/>
          </a:prstGeom>
          <a:noFill/>
        </p:spPr>
        <p:txBody>
          <a:bodyPr wrap="square" lIns="91440" tIns="45720" rIns="91440" bIns="45720">
            <a:spAutoFit/>
          </a:bodyPr>
          <a:lstStyle/>
          <a:p>
            <a:pPr algn="ctr"/>
            <a:r>
              <a:rPr lang="en-US" sz="5400" b="0" cap="none" spc="0" dirty="0">
                <a:ln w="0"/>
                <a:solidFill>
                  <a:srgbClr val="FFC000"/>
                </a:solidFill>
                <a:effectLst>
                  <a:reflection blurRad="6350" stA="53000" endA="300" endPos="35500" dir="5400000" sy="-90000" algn="bl" rotWithShape="0"/>
                </a:effectLst>
                <a:latin typeface="Algerian" panose="04020705040A02060702" pitchFamily="82" charset="0"/>
              </a:rPr>
              <a:t>BEST?</a:t>
            </a:r>
          </a:p>
        </p:txBody>
      </p:sp>
      <p:sp>
        <p:nvSpPr>
          <p:cNvPr id="17" name="Arrow: Right 16">
            <a:extLst>
              <a:ext uri="{FF2B5EF4-FFF2-40B4-BE49-F238E27FC236}">
                <a16:creationId xmlns:a16="http://schemas.microsoft.com/office/drawing/2014/main" id="{83625B75-02FF-C4AA-5CCB-42BF57EDFE1E}"/>
              </a:ext>
            </a:extLst>
          </p:cNvPr>
          <p:cNvSpPr/>
          <p:nvPr/>
        </p:nvSpPr>
        <p:spPr>
          <a:xfrm rot="5400000">
            <a:off x="10189640" y="2432528"/>
            <a:ext cx="1291590" cy="829423"/>
          </a:xfrm>
          <a:prstGeom prst="rightArrow">
            <a:avLst/>
          </a:prstGeom>
          <a:gradFill flip="none" rotWithShape="0">
            <a:gsLst>
              <a:gs pos="50000">
                <a:schemeClr val="accent1">
                  <a:lumMod val="5000"/>
                  <a:lumOff val="95000"/>
                </a:schemeClr>
              </a:gs>
              <a:gs pos="20000">
                <a:schemeClr val="accent2"/>
              </a:gs>
              <a:gs pos="71000">
                <a:srgbClr val="FFC000">
                  <a:lumMod val="80000"/>
                  <a:lumOff val="20000"/>
                </a:srgb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703101BE-C3A5-40ED-CF44-F43825FF49D3}"/>
              </a:ext>
            </a:extLst>
          </p:cNvPr>
          <p:cNvSpPr txBox="1"/>
          <p:nvPr/>
        </p:nvSpPr>
        <p:spPr>
          <a:xfrm>
            <a:off x="7630019" y="4323673"/>
            <a:ext cx="6137910" cy="646331"/>
          </a:xfrm>
          <a:prstGeom prst="rect">
            <a:avLst/>
          </a:prstGeom>
          <a:noFill/>
        </p:spPr>
        <p:txBody>
          <a:bodyPr wrap="square">
            <a:spAutoFit/>
          </a:bodyPr>
          <a:lstStyle/>
          <a:p>
            <a:r>
              <a:rPr lang="en-US" sz="1200" dirty="0">
                <a:solidFill>
                  <a:srgbClr val="FFC000"/>
                </a:solidFill>
              </a:rPr>
              <a:t>Random forest, </a:t>
            </a:r>
            <a:r>
              <a:rPr lang="en-US" sz="1200" dirty="0" err="1">
                <a:solidFill>
                  <a:srgbClr val="FFC000"/>
                </a:solidFill>
              </a:rPr>
              <a:t>XGBoost</a:t>
            </a:r>
            <a:r>
              <a:rPr lang="en-US" sz="1200" dirty="0">
                <a:solidFill>
                  <a:srgbClr val="FFC000"/>
                </a:solidFill>
              </a:rPr>
              <a:t>, Voting Classifier – High Precision, Recall</a:t>
            </a:r>
          </a:p>
          <a:p>
            <a:r>
              <a:rPr lang="en-US" sz="1200" dirty="0"/>
              <a:t>SVM – Lower Precision, Recall</a:t>
            </a:r>
          </a:p>
          <a:p>
            <a:r>
              <a:rPr lang="en-US" sz="1200" dirty="0"/>
              <a:t>Naïve Bayes – Precision drops at lower thresholds</a:t>
            </a:r>
          </a:p>
        </p:txBody>
      </p:sp>
    </p:spTree>
    <p:extLst>
      <p:ext uri="{BB962C8B-B14F-4D97-AF65-F5344CB8AC3E}">
        <p14:creationId xmlns:p14="http://schemas.microsoft.com/office/powerpoint/2010/main" val="383353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5E1D5-F818-D968-1D61-41D80CFCF85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B130409-DAFE-83C1-5897-EA34E2F86F87}"/>
              </a:ext>
            </a:extLst>
          </p:cNvPr>
          <p:cNvPicPr>
            <a:picLocks noChangeAspect="1"/>
          </p:cNvPicPr>
          <p:nvPr/>
        </p:nvPicPr>
        <p:blipFill>
          <a:blip r:embed="rId2"/>
          <a:stretch>
            <a:fillRect/>
          </a:stretch>
        </p:blipFill>
        <p:spPr>
          <a:xfrm>
            <a:off x="0" y="5831395"/>
            <a:ext cx="12192000" cy="1026605"/>
          </a:xfrm>
          <a:prstGeom prst="rect">
            <a:avLst/>
          </a:prstGeom>
        </p:spPr>
      </p:pic>
      <p:sp>
        <p:nvSpPr>
          <p:cNvPr id="2" name="Rectangle 1">
            <a:extLst>
              <a:ext uri="{FF2B5EF4-FFF2-40B4-BE49-F238E27FC236}">
                <a16:creationId xmlns:a16="http://schemas.microsoft.com/office/drawing/2014/main" id="{7FECCA41-7EA5-54AE-2896-F4E5214CFEA7}"/>
              </a:ext>
            </a:extLst>
          </p:cNvPr>
          <p:cNvSpPr/>
          <p:nvPr/>
        </p:nvSpPr>
        <p:spPr>
          <a:xfrm>
            <a:off x="0" y="41564"/>
            <a:ext cx="7153817" cy="707886"/>
          </a:xfrm>
          <a:prstGeom prst="rect">
            <a:avLst/>
          </a:prstGeom>
          <a:noFill/>
        </p:spPr>
        <p:txBody>
          <a:bodyPr wrap="none" lIns="91440" tIns="45720" rIns="91440" bIns="45720">
            <a:spAutoFit/>
          </a:bodyPr>
          <a:lstStyle/>
          <a:p>
            <a:pPr algn="ctr"/>
            <a:r>
              <a:rPr lang="en-US" sz="4000" b="1" dirty="0">
                <a:ln w="9525">
                  <a:solidFill>
                    <a:schemeClr val="bg1"/>
                  </a:solidFill>
                  <a:prstDash val="solid"/>
                </a:ln>
                <a:effectLst>
                  <a:outerShdw blurRad="12700" dist="38100" dir="2700000" algn="tl" rotWithShape="0">
                    <a:schemeClr val="bg1">
                      <a:lumMod val="50000"/>
                    </a:schemeClr>
                  </a:outerShdw>
                </a:effectLst>
              </a:rPr>
              <a:t>Results – Supervised Learning</a:t>
            </a:r>
            <a:endPar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aphicFrame>
        <p:nvGraphicFramePr>
          <p:cNvPr id="4" name="Table 3">
            <a:extLst>
              <a:ext uri="{FF2B5EF4-FFF2-40B4-BE49-F238E27FC236}">
                <a16:creationId xmlns:a16="http://schemas.microsoft.com/office/drawing/2014/main" id="{AA1D1B26-B71B-35C0-4F8F-A3AA5202562C}"/>
              </a:ext>
            </a:extLst>
          </p:cNvPr>
          <p:cNvGraphicFramePr>
            <a:graphicFrameLocks noGrp="1"/>
          </p:cNvGraphicFramePr>
          <p:nvPr>
            <p:extLst>
              <p:ext uri="{D42A27DB-BD31-4B8C-83A1-F6EECF244321}">
                <p14:modId xmlns:p14="http://schemas.microsoft.com/office/powerpoint/2010/main" val="1463721397"/>
              </p:ext>
            </p:extLst>
          </p:nvPr>
        </p:nvGraphicFramePr>
        <p:xfrm>
          <a:off x="93520" y="749450"/>
          <a:ext cx="7668489" cy="4561071"/>
        </p:xfrm>
        <a:graphic>
          <a:graphicData uri="http://schemas.openxmlformats.org/drawingml/2006/table">
            <a:tbl>
              <a:tblPr/>
              <a:tblGrid>
                <a:gridCol w="1036122">
                  <a:extLst>
                    <a:ext uri="{9D8B030D-6E8A-4147-A177-3AD203B41FA5}">
                      <a16:colId xmlns:a16="http://schemas.microsoft.com/office/drawing/2014/main" val="2264747325"/>
                    </a:ext>
                  </a:extLst>
                </a:gridCol>
                <a:gridCol w="1036122">
                  <a:extLst>
                    <a:ext uri="{9D8B030D-6E8A-4147-A177-3AD203B41FA5}">
                      <a16:colId xmlns:a16="http://schemas.microsoft.com/office/drawing/2014/main" val="1172618676"/>
                    </a:ext>
                  </a:extLst>
                </a:gridCol>
                <a:gridCol w="1036122">
                  <a:extLst>
                    <a:ext uri="{9D8B030D-6E8A-4147-A177-3AD203B41FA5}">
                      <a16:colId xmlns:a16="http://schemas.microsoft.com/office/drawing/2014/main" val="847039246"/>
                    </a:ext>
                  </a:extLst>
                </a:gridCol>
                <a:gridCol w="1036122">
                  <a:extLst>
                    <a:ext uri="{9D8B030D-6E8A-4147-A177-3AD203B41FA5}">
                      <a16:colId xmlns:a16="http://schemas.microsoft.com/office/drawing/2014/main" val="279377396"/>
                    </a:ext>
                  </a:extLst>
                </a:gridCol>
                <a:gridCol w="1036122">
                  <a:extLst>
                    <a:ext uri="{9D8B030D-6E8A-4147-A177-3AD203B41FA5}">
                      <a16:colId xmlns:a16="http://schemas.microsoft.com/office/drawing/2014/main" val="2193031909"/>
                    </a:ext>
                  </a:extLst>
                </a:gridCol>
                <a:gridCol w="1036122">
                  <a:extLst>
                    <a:ext uri="{9D8B030D-6E8A-4147-A177-3AD203B41FA5}">
                      <a16:colId xmlns:a16="http://schemas.microsoft.com/office/drawing/2014/main" val="3836776758"/>
                    </a:ext>
                  </a:extLst>
                </a:gridCol>
                <a:gridCol w="1451757">
                  <a:extLst>
                    <a:ext uri="{9D8B030D-6E8A-4147-A177-3AD203B41FA5}">
                      <a16:colId xmlns:a16="http://schemas.microsoft.com/office/drawing/2014/main" val="2833003586"/>
                    </a:ext>
                  </a:extLst>
                </a:gridCol>
              </a:tblGrid>
              <a:tr h="481511">
                <a:tc>
                  <a:txBody>
                    <a:bodyPr/>
                    <a:lstStyle/>
                    <a:p>
                      <a:r>
                        <a:rPr lang="en-US" sz="1400" dirty="0"/>
                        <a:t>Model</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Accuracy (%)</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Precision (%)</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Recall (%)</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F1-Score (%)</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AUC-ROC</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Notes</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474212"/>
                  </a:ext>
                </a:extLst>
              </a:tr>
              <a:tr h="894125">
                <a:tc>
                  <a:txBody>
                    <a:bodyPr/>
                    <a:lstStyle/>
                    <a:p>
                      <a:r>
                        <a:rPr lang="en-US" sz="1400" b="1" dirty="0">
                          <a:solidFill>
                            <a:srgbClr val="FFC000"/>
                          </a:solidFill>
                        </a:rPr>
                        <a:t>Random Forest</a:t>
                      </a:r>
                      <a:endParaRPr lang="en-US" sz="1400" dirty="0">
                        <a:solidFill>
                          <a:srgbClr val="FFC000"/>
                        </a:solidFill>
                      </a:endParaRP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99.72</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100.00</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75.00</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86.00</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1.00</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Very strong, few false negatives</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4814549"/>
                  </a:ext>
                </a:extLst>
              </a:tr>
              <a:tr h="894125">
                <a:tc>
                  <a:txBody>
                    <a:bodyPr/>
                    <a:lstStyle/>
                    <a:p>
                      <a:r>
                        <a:rPr lang="en-US" sz="1400" b="1" dirty="0" err="1">
                          <a:solidFill>
                            <a:srgbClr val="FFC000"/>
                          </a:solidFill>
                        </a:rPr>
                        <a:t>XGBoost</a:t>
                      </a:r>
                      <a:endParaRPr lang="en-US" sz="1400" dirty="0">
                        <a:solidFill>
                          <a:srgbClr val="FFC000"/>
                        </a:solidFill>
                      </a:endParaRP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99.63</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75.00</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100.0</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85.71</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1.00</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No false negatives, a few false positives</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8107232"/>
                  </a:ext>
                </a:extLst>
              </a:tr>
              <a:tr h="687818">
                <a:tc>
                  <a:txBody>
                    <a:bodyPr/>
                    <a:lstStyle/>
                    <a:p>
                      <a:r>
                        <a:rPr lang="en-US" sz="1400" b="1" dirty="0">
                          <a:solidFill>
                            <a:srgbClr val="FFC000"/>
                          </a:solidFill>
                        </a:rPr>
                        <a:t>Voting Classifier</a:t>
                      </a:r>
                      <a:endParaRPr lang="en-US" sz="1400" dirty="0">
                        <a:solidFill>
                          <a:srgbClr val="FFC000"/>
                        </a:solidFill>
                      </a:endParaRP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99.01</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91.67</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91.67</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91.67</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1.00</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Best overall balance</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5203019"/>
                  </a:ext>
                </a:extLst>
              </a:tr>
              <a:tr h="687818">
                <a:tc>
                  <a:txBody>
                    <a:bodyPr/>
                    <a:lstStyle/>
                    <a:p>
                      <a:r>
                        <a:rPr lang="en-US" sz="1400" b="1" dirty="0"/>
                        <a:t>SVM</a:t>
                      </a:r>
                      <a:endParaRPr lang="en-US" sz="1400" dirty="0"/>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99.63</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83.33</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83.33</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83.33</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0.92</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Good but slightly weaker</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7512366"/>
                  </a:ext>
                </a:extLst>
              </a:tr>
              <a:tr h="894125">
                <a:tc>
                  <a:txBody>
                    <a:bodyPr/>
                    <a:lstStyle/>
                    <a:p>
                      <a:r>
                        <a:rPr lang="en-US" sz="1400" b="1" dirty="0"/>
                        <a:t>Naive Bayes</a:t>
                      </a:r>
                      <a:endParaRPr lang="en-US" sz="1400" dirty="0"/>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93.87</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12.50</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75.00</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21.05</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0.84</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Poor precision, high false positives</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3572099"/>
                  </a:ext>
                </a:extLst>
              </a:tr>
            </a:tbl>
          </a:graphicData>
        </a:graphic>
      </p:graphicFrame>
      <p:sp>
        <p:nvSpPr>
          <p:cNvPr id="6" name="TextBox 5">
            <a:extLst>
              <a:ext uri="{FF2B5EF4-FFF2-40B4-BE49-F238E27FC236}">
                <a16:creationId xmlns:a16="http://schemas.microsoft.com/office/drawing/2014/main" id="{5191A9A1-F91B-5B0B-0861-623B53F0EC43}"/>
              </a:ext>
            </a:extLst>
          </p:cNvPr>
          <p:cNvSpPr txBox="1"/>
          <p:nvPr/>
        </p:nvSpPr>
        <p:spPr>
          <a:xfrm>
            <a:off x="7855529" y="488373"/>
            <a:ext cx="1910395" cy="1107996"/>
          </a:xfrm>
          <a:prstGeom prst="rect">
            <a:avLst/>
          </a:prstGeom>
          <a:noFill/>
        </p:spPr>
        <p:txBody>
          <a:bodyPr wrap="none" rtlCol="0">
            <a:spAutoFit/>
          </a:bodyPr>
          <a:lstStyle/>
          <a:p>
            <a:r>
              <a:rPr lang="en-US" b="1" dirty="0"/>
              <a:t>Best Models</a:t>
            </a:r>
          </a:p>
          <a:p>
            <a:pPr marL="285750" indent="-285750">
              <a:buFont typeface="Arial" panose="020B0604020202020204" pitchFamily="34" charset="0"/>
              <a:buChar char="•"/>
            </a:pPr>
            <a:r>
              <a:rPr lang="en-US" sz="1600" dirty="0"/>
              <a:t>Voting Classifier</a:t>
            </a:r>
          </a:p>
          <a:p>
            <a:pPr marL="285750" indent="-285750">
              <a:buFont typeface="Arial" panose="020B0604020202020204" pitchFamily="34" charset="0"/>
              <a:buChar char="•"/>
            </a:pPr>
            <a:r>
              <a:rPr lang="en-US" sz="1600" dirty="0"/>
              <a:t>Random Forest</a:t>
            </a:r>
          </a:p>
          <a:p>
            <a:pPr marL="285750" indent="-285750">
              <a:buFont typeface="Arial" panose="020B0604020202020204" pitchFamily="34" charset="0"/>
              <a:buChar char="•"/>
            </a:pPr>
            <a:r>
              <a:rPr lang="en-US" sz="1600" dirty="0" err="1"/>
              <a:t>XGBoost</a:t>
            </a:r>
            <a:endParaRPr lang="en-US" sz="1600" dirty="0"/>
          </a:p>
        </p:txBody>
      </p:sp>
      <p:sp>
        <p:nvSpPr>
          <p:cNvPr id="8" name="TextBox 7">
            <a:extLst>
              <a:ext uri="{FF2B5EF4-FFF2-40B4-BE49-F238E27FC236}">
                <a16:creationId xmlns:a16="http://schemas.microsoft.com/office/drawing/2014/main" id="{3509B1C8-4224-CBA7-43B5-06F6FEF19BA7}"/>
              </a:ext>
            </a:extLst>
          </p:cNvPr>
          <p:cNvSpPr txBox="1"/>
          <p:nvPr/>
        </p:nvSpPr>
        <p:spPr>
          <a:xfrm>
            <a:off x="7855529" y="1770714"/>
            <a:ext cx="2031133" cy="1107996"/>
          </a:xfrm>
          <a:prstGeom prst="rect">
            <a:avLst/>
          </a:prstGeom>
          <a:noFill/>
        </p:spPr>
        <p:txBody>
          <a:bodyPr wrap="none" rtlCol="0">
            <a:spAutoFit/>
          </a:bodyPr>
          <a:lstStyle/>
          <a:p>
            <a:r>
              <a:rPr lang="en-US" b="1" dirty="0"/>
              <a:t>Challenges</a:t>
            </a:r>
          </a:p>
          <a:p>
            <a:pPr marL="285750" indent="-285750">
              <a:buFont typeface="Arial" panose="020B0604020202020204" pitchFamily="34" charset="0"/>
              <a:buChar char="•"/>
            </a:pPr>
            <a:r>
              <a:rPr lang="en-US" sz="1600" dirty="0"/>
              <a:t>Class Imbalance</a:t>
            </a:r>
          </a:p>
          <a:p>
            <a:pPr marL="285750" indent="-285750">
              <a:buFont typeface="Arial" panose="020B0604020202020204" pitchFamily="34" charset="0"/>
              <a:buChar char="•"/>
            </a:pPr>
            <a:r>
              <a:rPr lang="en-US" sz="1600" dirty="0"/>
              <a:t>Risk of Overfitting</a:t>
            </a:r>
          </a:p>
          <a:p>
            <a:pPr marL="285750" indent="-285750">
              <a:buFont typeface="Arial" panose="020B0604020202020204" pitchFamily="34" charset="0"/>
              <a:buChar char="•"/>
            </a:pPr>
            <a:r>
              <a:rPr lang="en-US" sz="1600" dirty="0"/>
              <a:t>False Negatives</a:t>
            </a:r>
          </a:p>
        </p:txBody>
      </p:sp>
      <p:pic>
        <p:nvPicPr>
          <p:cNvPr id="13" name="Picture 12" descr="A graph of a graph showing different colors of the same color&#10;&#10;AI-generated content may be incorrect.">
            <a:extLst>
              <a:ext uri="{FF2B5EF4-FFF2-40B4-BE49-F238E27FC236}">
                <a16:creationId xmlns:a16="http://schemas.microsoft.com/office/drawing/2014/main" id="{BAE0A30C-656F-9074-37B9-5F92246B4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529" y="3053055"/>
            <a:ext cx="4250197" cy="2710415"/>
          </a:xfrm>
          <a:prstGeom prst="rect">
            <a:avLst/>
          </a:prstGeom>
        </p:spPr>
      </p:pic>
    </p:spTree>
    <p:extLst>
      <p:ext uri="{BB962C8B-B14F-4D97-AF65-F5344CB8AC3E}">
        <p14:creationId xmlns:p14="http://schemas.microsoft.com/office/powerpoint/2010/main" val="3366596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5A6EB-F9EB-915C-601A-25808C7F9D0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2B4F8CC7-6C42-E93B-A96C-9C1A87196E8A}"/>
              </a:ext>
            </a:extLst>
          </p:cNvPr>
          <p:cNvPicPr>
            <a:picLocks noChangeAspect="1"/>
          </p:cNvPicPr>
          <p:nvPr/>
        </p:nvPicPr>
        <p:blipFill>
          <a:blip r:embed="rId2"/>
          <a:stretch>
            <a:fillRect/>
          </a:stretch>
        </p:blipFill>
        <p:spPr>
          <a:xfrm>
            <a:off x="0" y="5831395"/>
            <a:ext cx="12192000" cy="1026605"/>
          </a:xfrm>
          <a:prstGeom prst="rect">
            <a:avLst/>
          </a:prstGeom>
        </p:spPr>
      </p:pic>
      <p:pic>
        <p:nvPicPr>
          <p:cNvPr id="8194" name="Picture 2">
            <a:extLst>
              <a:ext uri="{FF2B5EF4-FFF2-40B4-BE49-F238E27FC236}">
                <a16:creationId xmlns:a16="http://schemas.microsoft.com/office/drawing/2014/main" id="{C9C7B706-73B6-4822-8E18-FF4CA13BE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36" y="353290"/>
            <a:ext cx="4887191" cy="48871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346830-B65E-563E-57A2-40CB7B60DC18}"/>
              </a:ext>
            </a:extLst>
          </p:cNvPr>
          <p:cNvSpPr txBox="1"/>
          <p:nvPr/>
        </p:nvSpPr>
        <p:spPr>
          <a:xfrm>
            <a:off x="5039591" y="1350818"/>
            <a:ext cx="3053785" cy="369332"/>
          </a:xfrm>
          <a:prstGeom prst="rect">
            <a:avLst/>
          </a:prstGeom>
          <a:noFill/>
        </p:spPr>
        <p:txBody>
          <a:bodyPr wrap="none" rtlCol="0">
            <a:spAutoFit/>
          </a:bodyPr>
          <a:lstStyle/>
          <a:p>
            <a:r>
              <a:rPr lang="en-US" dirty="0"/>
              <a:t>What about Unlabeled Data?</a:t>
            </a:r>
          </a:p>
        </p:txBody>
      </p:sp>
      <p:sp>
        <p:nvSpPr>
          <p:cNvPr id="6" name="TextBox 5">
            <a:extLst>
              <a:ext uri="{FF2B5EF4-FFF2-40B4-BE49-F238E27FC236}">
                <a16:creationId xmlns:a16="http://schemas.microsoft.com/office/drawing/2014/main" id="{E4EF8877-890D-480D-60CF-FAAF93DFBB62}"/>
              </a:ext>
            </a:extLst>
          </p:cNvPr>
          <p:cNvSpPr txBox="1"/>
          <p:nvPr/>
        </p:nvSpPr>
        <p:spPr>
          <a:xfrm>
            <a:off x="5039590" y="1720150"/>
            <a:ext cx="3698021" cy="369332"/>
          </a:xfrm>
          <a:prstGeom prst="rect">
            <a:avLst/>
          </a:prstGeom>
          <a:noFill/>
        </p:spPr>
        <p:txBody>
          <a:bodyPr wrap="square">
            <a:spAutoFit/>
          </a:bodyPr>
          <a:lstStyle/>
          <a:p>
            <a:r>
              <a:rPr lang="en-US" dirty="0"/>
              <a:t>Isn’t the Available Data Too Small?</a:t>
            </a:r>
          </a:p>
        </p:txBody>
      </p:sp>
      <p:sp>
        <p:nvSpPr>
          <p:cNvPr id="8" name="TextBox 7">
            <a:extLst>
              <a:ext uri="{FF2B5EF4-FFF2-40B4-BE49-F238E27FC236}">
                <a16:creationId xmlns:a16="http://schemas.microsoft.com/office/drawing/2014/main" id="{B85DB487-81ED-22F1-1F36-B0E27AA442C3}"/>
              </a:ext>
            </a:extLst>
          </p:cNvPr>
          <p:cNvSpPr txBox="1"/>
          <p:nvPr/>
        </p:nvSpPr>
        <p:spPr>
          <a:xfrm>
            <a:off x="5039590" y="2089482"/>
            <a:ext cx="6941127" cy="646331"/>
          </a:xfrm>
          <a:prstGeom prst="rect">
            <a:avLst/>
          </a:prstGeom>
          <a:noFill/>
        </p:spPr>
        <p:txBody>
          <a:bodyPr wrap="square" rtlCol="0">
            <a:spAutoFit/>
          </a:bodyPr>
          <a:lstStyle/>
          <a:p>
            <a:r>
              <a:rPr lang="en-US" dirty="0"/>
              <a:t>Does Good Performance on Small Data Guarantee Good Real-World Performance?</a:t>
            </a:r>
          </a:p>
        </p:txBody>
      </p:sp>
      <p:sp>
        <p:nvSpPr>
          <p:cNvPr id="9" name="TextBox 8">
            <a:extLst>
              <a:ext uri="{FF2B5EF4-FFF2-40B4-BE49-F238E27FC236}">
                <a16:creationId xmlns:a16="http://schemas.microsoft.com/office/drawing/2014/main" id="{DF9B9C76-317A-7309-1716-44B7D15ACF0A}"/>
              </a:ext>
            </a:extLst>
          </p:cNvPr>
          <p:cNvSpPr txBox="1"/>
          <p:nvPr/>
        </p:nvSpPr>
        <p:spPr>
          <a:xfrm>
            <a:off x="5465618" y="3059668"/>
            <a:ext cx="3518977" cy="369332"/>
          </a:xfrm>
          <a:prstGeom prst="rect">
            <a:avLst/>
          </a:prstGeom>
          <a:noFill/>
        </p:spPr>
        <p:txBody>
          <a:bodyPr wrap="none" rtlCol="0">
            <a:spAutoFit/>
          </a:bodyPr>
          <a:lstStyle/>
          <a:p>
            <a:r>
              <a:rPr lang="en-US" dirty="0"/>
              <a:t>How to Address These Concerns?</a:t>
            </a:r>
          </a:p>
        </p:txBody>
      </p:sp>
      <p:sp>
        <p:nvSpPr>
          <p:cNvPr id="10" name="TextBox 9">
            <a:extLst>
              <a:ext uri="{FF2B5EF4-FFF2-40B4-BE49-F238E27FC236}">
                <a16:creationId xmlns:a16="http://schemas.microsoft.com/office/drawing/2014/main" id="{9EFA229B-6918-46B1-A038-739F019F1BBA}"/>
              </a:ext>
            </a:extLst>
          </p:cNvPr>
          <p:cNvSpPr txBox="1"/>
          <p:nvPr/>
        </p:nvSpPr>
        <p:spPr>
          <a:xfrm>
            <a:off x="3616037" y="3821938"/>
            <a:ext cx="7899535" cy="461665"/>
          </a:xfrm>
          <a:prstGeom prst="rect">
            <a:avLst/>
          </a:prstGeom>
          <a:noFill/>
        </p:spPr>
        <p:txBody>
          <a:bodyPr wrap="none" rtlCol="0">
            <a:spAutoFit/>
          </a:bodyPr>
          <a:lstStyle/>
          <a:p>
            <a:r>
              <a:rPr lang="en-US" sz="2400" b="1" dirty="0">
                <a:solidFill>
                  <a:srgbClr val="FFC000"/>
                </a:solidFill>
              </a:rPr>
              <a:t>Semi-Supervised Learning (PU Learning) is the solution!</a:t>
            </a:r>
          </a:p>
        </p:txBody>
      </p:sp>
    </p:spTree>
    <p:extLst>
      <p:ext uri="{BB962C8B-B14F-4D97-AF65-F5344CB8AC3E}">
        <p14:creationId xmlns:p14="http://schemas.microsoft.com/office/powerpoint/2010/main" val="38966576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194"/>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p:cTn id="27"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10">
                                            <p:txEl>
                                              <p:pRg st="0" end="0"/>
                                            </p:txEl>
                                          </p:spTgt>
                                        </p:tgtEl>
                                      </p:cBhvr>
                                    </p:animEffect>
                                  </p:childTnLst>
                                </p:cTn>
                              </p:par>
                            </p:childTnLst>
                          </p:cTn>
                        </p:par>
                      </p:childTnLst>
                    </p:cTn>
                  </p:par>
                </p:childTnLst>
              </p:cTn>
              <p:nextCondLst>
                <p:cond evt="onClick" delay="0">
                  <p:tgtEl>
                    <p:spTgt spid="8194"/>
                  </p:tgtEl>
                </p:cond>
              </p:nextCondLst>
            </p:seq>
          </p:childTnLst>
        </p:cTn>
      </p:par>
    </p:tnLst>
    <p:bldLst>
      <p:bldP spid="3" grpId="0"/>
      <p:bldP spid="6"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6F849-9129-7B08-8387-C220F6900B0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7433B2F-AE3C-9B91-A3FF-5D7C0A89CDC2}"/>
              </a:ext>
            </a:extLst>
          </p:cNvPr>
          <p:cNvPicPr>
            <a:picLocks noChangeAspect="1"/>
          </p:cNvPicPr>
          <p:nvPr/>
        </p:nvPicPr>
        <p:blipFill>
          <a:blip r:embed="rId3"/>
          <a:stretch>
            <a:fillRect/>
          </a:stretch>
        </p:blipFill>
        <p:spPr>
          <a:xfrm>
            <a:off x="0" y="5831395"/>
            <a:ext cx="12192000" cy="1026605"/>
          </a:xfrm>
          <a:prstGeom prst="rect">
            <a:avLst/>
          </a:prstGeom>
        </p:spPr>
      </p:pic>
      <p:sp>
        <p:nvSpPr>
          <p:cNvPr id="2" name="Rectangle 1">
            <a:extLst>
              <a:ext uri="{FF2B5EF4-FFF2-40B4-BE49-F238E27FC236}">
                <a16:creationId xmlns:a16="http://schemas.microsoft.com/office/drawing/2014/main" id="{74B71EF2-7A11-3B4F-A3D9-2CDE0BA95A9B}"/>
              </a:ext>
            </a:extLst>
          </p:cNvPr>
          <p:cNvSpPr/>
          <p:nvPr/>
        </p:nvSpPr>
        <p:spPr>
          <a:xfrm>
            <a:off x="0" y="0"/>
            <a:ext cx="6556667" cy="707886"/>
          </a:xfrm>
          <a:prstGeom prst="rect">
            <a:avLst/>
          </a:prstGeom>
          <a:noFill/>
        </p:spPr>
        <p:txBody>
          <a:bodyPr wrap="none" lIns="91440" tIns="45720" rIns="91440" bIns="45720">
            <a:spAutoFit/>
          </a:bodyPr>
          <a:lstStyle/>
          <a:p>
            <a:pPr algn="ctr"/>
            <a:r>
              <a:rPr lang="en-US" sz="4000" b="1" dirty="0">
                <a:ln w="9525">
                  <a:solidFill>
                    <a:schemeClr val="bg1"/>
                  </a:solidFill>
                  <a:prstDash val="solid"/>
                </a:ln>
                <a:effectLst>
                  <a:outerShdw blurRad="12700" dist="38100" dir="2700000" algn="tl" rotWithShape="0">
                    <a:schemeClr val="bg1">
                      <a:lumMod val="50000"/>
                    </a:schemeClr>
                  </a:outerShdw>
                </a:effectLst>
              </a:rPr>
              <a:t>Introduction to PU Learning</a:t>
            </a:r>
            <a:endPar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TextBox 2">
            <a:extLst>
              <a:ext uri="{FF2B5EF4-FFF2-40B4-BE49-F238E27FC236}">
                <a16:creationId xmlns:a16="http://schemas.microsoft.com/office/drawing/2014/main" id="{986CFBC0-8198-16D0-1679-1018E6A82E48}"/>
              </a:ext>
            </a:extLst>
          </p:cNvPr>
          <p:cNvSpPr txBox="1"/>
          <p:nvPr/>
        </p:nvSpPr>
        <p:spPr>
          <a:xfrm>
            <a:off x="197426" y="955964"/>
            <a:ext cx="4395355" cy="400110"/>
          </a:xfrm>
          <a:prstGeom prst="rect">
            <a:avLst/>
          </a:prstGeom>
          <a:noFill/>
        </p:spPr>
        <p:txBody>
          <a:bodyPr wrap="square" rtlCol="0">
            <a:spAutoFit/>
          </a:bodyPr>
          <a:lstStyle/>
          <a:p>
            <a:r>
              <a:rPr lang="en-US" sz="2000" dirty="0"/>
              <a:t>What is PU Learning and Why?</a:t>
            </a:r>
          </a:p>
        </p:txBody>
      </p:sp>
      <p:sp>
        <p:nvSpPr>
          <p:cNvPr id="4" name="TextBox 3">
            <a:extLst>
              <a:ext uri="{FF2B5EF4-FFF2-40B4-BE49-F238E27FC236}">
                <a16:creationId xmlns:a16="http://schemas.microsoft.com/office/drawing/2014/main" id="{5AFA31B5-5E78-7224-44EB-2ADBDBDDE9F0}"/>
              </a:ext>
            </a:extLst>
          </p:cNvPr>
          <p:cNvSpPr txBox="1"/>
          <p:nvPr/>
        </p:nvSpPr>
        <p:spPr>
          <a:xfrm>
            <a:off x="7346373" y="1156019"/>
            <a:ext cx="1597169" cy="369332"/>
          </a:xfrm>
          <a:prstGeom prst="rect">
            <a:avLst/>
          </a:prstGeom>
          <a:noFill/>
        </p:spPr>
        <p:txBody>
          <a:bodyPr wrap="none" rtlCol="0">
            <a:spAutoFit/>
          </a:bodyPr>
          <a:lstStyle/>
          <a:p>
            <a:r>
              <a:rPr lang="en-US" dirty="0"/>
              <a:t>How it Works?</a:t>
            </a:r>
          </a:p>
        </p:txBody>
      </p:sp>
      <p:sp>
        <p:nvSpPr>
          <p:cNvPr id="6" name="TextBox 5">
            <a:extLst>
              <a:ext uri="{FF2B5EF4-FFF2-40B4-BE49-F238E27FC236}">
                <a16:creationId xmlns:a16="http://schemas.microsoft.com/office/drawing/2014/main" id="{ED7254D7-EB41-DAD4-AB6E-DE1C77EA521F}"/>
              </a:ext>
            </a:extLst>
          </p:cNvPr>
          <p:cNvSpPr txBox="1"/>
          <p:nvPr/>
        </p:nvSpPr>
        <p:spPr>
          <a:xfrm>
            <a:off x="6556667" y="1515314"/>
            <a:ext cx="6094268" cy="1169551"/>
          </a:xfrm>
          <a:prstGeom prst="rect">
            <a:avLst/>
          </a:prstGeom>
          <a:noFill/>
        </p:spPr>
        <p:txBody>
          <a:bodyPr wrap="square">
            <a:spAutoFit/>
          </a:bodyPr>
          <a:lstStyle/>
          <a:p>
            <a:r>
              <a:rPr lang="en-US" sz="1400" b="1" dirty="0"/>
              <a:t>Data Input → Positive + Unlabeled</a:t>
            </a:r>
            <a:br>
              <a:rPr lang="en-US" sz="1400" dirty="0"/>
            </a:br>
            <a:r>
              <a:rPr lang="en-US" sz="1400" dirty="0"/>
              <a:t>↓</a:t>
            </a:r>
            <a:br>
              <a:rPr lang="en-US" sz="1400" dirty="0"/>
            </a:br>
            <a:r>
              <a:rPr lang="en-US" sz="1400" b="1" dirty="0"/>
              <a:t>Model tries to identify likely negatives in unlabeled data</a:t>
            </a:r>
            <a:br>
              <a:rPr lang="en-US" sz="1400" dirty="0"/>
            </a:br>
            <a:r>
              <a:rPr lang="en-US" sz="1400" dirty="0"/>
              <a:t>↓</a:t>
            </a:r>
            <a:br>
              <a:rPr lang="en-US" sz="1400" dirty="0"/>
            </a:br>
            <a:r>
              <a:rPr lang="en-US" sz="1400" b="1" dirty="0"/>
              <a:t>Learns to classify attacks vs benign using semi-supervised methods</a:t>
            </a:r>
            <a:endParaRPr lang="en-US" sz="1400" dirty="0"/>
          </a:p>
        </p:txBody>
      </p:sp>
      <p:pic>
        <p:nvPicPr>
          <p:cNvPr id="9218" name="Picture 2">
            <a:extLst>
              <a:ext uri="{FF2B5EF4-FFF2-40B4-BE49-F238E27FC236}">
                <a16:creationId xmlns:a16="http://schemas.microsoft.com/office/drawing/2014/main" id="{01B3CFB8-93D8-F994-046B-19886205BC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0676" y="2799165"/>
            <a:ext cx="3553688" cy="23691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C10AF5D-61A2-E1DF-4F9D-7E8F9F7D2E6B}"/>
              </a:ext>
            </a:extLst>
          </p:cNvPr>
          <p:cNvSpPr txBox="1"/>
          <p:nvPr/>
        </p:nvSpPr>
        <p:spPr>
          <a:xfrm>
            <a:off x="183571" y="2023225"/>
            <a:ext cx="6856108" cy="2585323"/>
          </a:xfrm>
          <a:prstGeom prst="rect">
            <a:avLst/>
          </a:prstGeom>
          <a:noFill/>
        </p:spPr>
        <p:txBody>
          <a:bodyPr wrap="none" rtlCol="0">
            <a:spAutoFit/>
          </a:bodyPr>
          <a:lstStyle/>
          <a:p>
            <a:r>
              <a:rPr lang="en-US" dirty="0"/>
              <a:t>PU Learning is a type of semi-supervised learning where</a:t>
            </a:r>
          </a:p>
          <a:p>
            <a:r>
              <a:rPr lang="en-US" dirty="0"/>
              <a:t>Model learns using only positive samples (Attacks) </a:t>
            </a:r>
          </a:p>
          <a:p>
            <a:r>
              <a:rPr lang="en-US" dirty="0"/>
              <a:t>And unlabeled data (mixed Benign / Unknown)</a:t>
            </a:r>
          </a:p>
          <a:p>
            <a:endParaRPr lang="en-US" dirty="0"/>
          </a:p>
          <a:p>
            <a:endParaRPr lang="en-US" dirty="0"/>
          </a:p>
          <a:p>
            <a:endParaRPr lang="en-US" dirty="0"/>
          </a:p>
          <a:p>
            <a:r>
              <a:rPr lang="en-US" dirty="0"/>
              <a:t>Goal of using PU Learning?</a:t>
            </a:r>
          </a:p>
          <a:p>
            <a:r>
              <a:rPr lang="en-US" dirty="0"/>
              <a:t>To accurately detect attacks using known positive (attack) data and </a:t>
            </a:r>
          </a:p>
          <a:p>
            <a:r>
              <a:rPr lang="en-US" dirty="0"/>
              <a:t>Unlabeled (mostly benign) data.</a:t>
            </a:r>
          </a:p>
        </p:txBody>
      </p:sp>
    </p:spTree>
    <p:extLst>
      <p:ext uri="{BB962C8B-B14F-4D97-AF65-F5344CB8AC3E}">
        <p14:creationId xmlns:p14="http://schemas.microsoft.com/office/powerpoint/2010/main" val="3619208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88AE0-40C1-CF3A-2590-9A5AA9A1E8E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2FE3C3F-6EEE-33D2-9265-589CDDBA0D86}"/>
              </a:ext>
            </a:extLst>
          </p:cNvPr>
          <p:cNvPicPr>
            <a:picLocks noChangeAspect="1"/>
          </p:cNvPicPr>
          <p:nvPr/>
        </p:nvPicPr>
        <p:blipFill>
          <a:blip r:embed="rId2"/>
          <a:stretch>
            <a:fillRect/>
          </a:stretch>
        </p:blipFill>
        <p:spPr>
          <a:xfrm>
            <a:off x="0" y="5831395"/>
            <a:ext cx="12192000" cy="1026605"/>
          </a:xfrm>
          <a:prstGeom prst="rect">
            <a:avLst/>
          </a:prstGeom>
        </p:spPr>
      </p:pic>
      <p:sp>
        <p:nvSpPr>
          <p:cNvPr id="2" name="Rectangle 1">
            <a:extLst>
              <a:ext uri="{FF2B5EF4-FFF2-40B4-BE49-F238E27FC236}">
                <a16:creationId xmlns:a16="http://schemas.microsoft.com/office/drawing/2014/main" id="{9D6C50A3-DDD5-387E-845B-7883523491FF}"/>
              </a:ext>
            </a:extLst>
          </p:cNvPr>
          <p:cNvSpPr/>
          <p:nvPr/>
        </p:nvSpPr>
        <p:spPr>
          <a:xfrm>
            <a:off x="0" y="0"/>
            <a:ext cx="429188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Methodology</a:t>
            </a:r>
          </a:p>
        </p:txBody>
      </p:sp>
      <p:sp>
        <p:nvSpPr>
          <p:cNvPr id="4" name="Rectangle 2">
            <a:extLst>
              <a:ext uri="{FF2B5EF4-FFF2-40B4-BE49-F238E27FC236}">
                <a16:creationId xmlns:a16="http://schemas.microsoft.com/office/drawing/2014/main" id="{2EBCEED8-C7F3-1F31-D1FB-EA7CF374E889}"/>
              </a:ext>
            </a:extLst>
          </p:cNvPr>
          <p:cNvSpPr>
            <a:spLocks noChangeArrowheads="1"/>
          </p:cNvSpPr>
          <p:nvPr/>
        </p:nvSpPr>
        <p:spPr bwMode="auto">
          <a:xfrm>
            <a:off x="103910" y="921076"/>
            <a:ext cx="5060372"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Step 1</a:t>
            </a:r>
            <a:r>
              <a:rPr kumimoji="0" lang="en-US" altLang="en-US" sz="1800" b="0" i="0" u="none" strike="noStrike" cap="none" normalizeH="0" baseline="0" dirty="0">
                <a:ln>
                  <a:noFill/>
                </a:ln>
                <a:solidFill>
                  <a:schemeClr val="tx1"/>
                </a:solidFill>
                <a:effectLst/>
                <a:latin typeface="Arial" panose="020B0604020202020204" pitchFamily="34" charset="0"/>
              </a:rPr>
              <a:t>: Use only </a:t>
            </a:r>
            <a:r>
              <a:rPr kumimoji="0" lang="en-US" altLang="en-US" sz="1800" b="0" i="1" u="none" strike="noStrike" cap="none" normalizeH="0" baseline="0" dirty="0">
                <a:ln>
                  <a:noFill/>
                </a:ln>
                <a:solidFill>
                  <a:schemeClr val="tx1"/>
                </a:solidFill>
                <a:effectLst/>
                <a:latin typeface="Arial" panose="020B0604020202020204" pitchFamily="34" charset="0"/>
              </a:rPr>
              <a:t>positive</a:t>
            </a:r>
            <a:r>
              <a:rPr kumimoji="0" lang="en-US" altLang="en-US" sz="1800" b="0" i="0" u="none" strike="noStrike" cap="none" normalizeH="0" baseline="0" dirty="0">
                <a:ln>
                  <a:noFill/>
                </a:ln>
                <a:solidFill>
                  <a:schemeClr val="tx1"/>
                </a:solidFill>
                <a:effectLst/>
                <a:latin typeface="Arial" panose="020B0604020202020204" pitchFamily="34" charset="0"/>
              </a:rPr>
              <a:t> (attack) samples and </a:t>
            </a:r>
            <a:r>
              <a:rPr kumimoji="0" lang="en-US" altLang="en-US" sz="1800" b="0" i="1" u="none" strike="noStrike" cap="none" normalizeH="0" baseline="0" dirty="0">
                <a:ln>
                  <a:noFill/>
                </a:ln>
                <a:solidFill>
                  <a:schemeClr val="tx1"/>
                </a:solidFill>
                <a:effectLst/>
                <a:latin typeface="Arial" panose="020B0604020202020204" pitchFamily="34" charset="0"/>
              </a:rPr>
              <a:t>unlabeled</a:t>
            </a:r>
            <a:r>
              <a:rPr kumimoji="0" lang="en-US" altLang="en-US" sz="1800" b="0" i="0" u="none" strike="noStrike" cap="none" normalizeH="0" baseline="0" dirty="0">
                <a:ln>
                  <a:noFill/>
                </a:ln>
                <a:solidFill>
                  <a:schemeClr val="tx1"/>
                </a:solidFill>
                <a:effectLst/>
                <a:latin typeface="Arial" panose="020B0604020202020204" pitchFamily="34" charset="0"/>
              </a:rPr>
              <a:t> (benign + unknown) samples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Step 2</a:t>
            </a:r>
            <a:r>
              <a:rPr kumimoji="0" lang="en-US" altLang="en-US" sz="1800" b="0" i="0" u="none" strike="noStrike" cap="none" normalizeH="0" baseline="0" dirty="0">
                <a:ln>
                  <a:noFill/>
                </a:ln>
                <a:solidFill>
                  <a:schemeClr val="tx1"/>
                </a:solidFill>
                <a:effectLst/>
                <a:latin typeface="Arial" panose="020B0604020202020204" pitchFamily="34" charset="0"/>
              </a:rPr>
              <a:t>: Apply PU Learning algorithms: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400" b="0" i="0" u="none" strike="noStrike" cap="none" normalizeH="0" baseline="0" dirty="0" err="1">
                <a:ln>
                  <a:noFill/>
                </a:ln>
                <a:solidFill>
                  <a:schemeClr val="tx1"/>
                </a:solidFill>
                <a:effectLst/>
                <a:latin typeface="Arial" panose="020B0604020202020204" pitchFamily="34" charset="0"/>
              </a:rPr>
              <a:t>ElkanotoPU</a:t>
            </a:r>
            <a:r>
              <a:rPr kumimoji="0" lang="en-US" altLang="en-US" sz="1400" b="0" i="0" u="none" strike="noStrike" cap="none" normalizeH="0" baseline="0" dirty="0">
                <a:ln>
                  <a:noFill/>
                </a:ln>
                <a:solidFill>
                  <a:schemeClr val="tx1"/>
                </a:solidFill>
                <a:effectLst/>
                <a:latin typeface="Arial" panose="020B0604020202020204" pitchFamily="34" charset="0"/>
              </a:rPr>
              <a:t> Classifier</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Bagging PU Classifier</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PU-SVM</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Two-Step PU Learning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Step 3</a:t>
            </a:r>
            <a:r>
              <a:rPr kumimoji="0" lang="en-US" altLang="en-US" sz="1800" b="0" i="0" u="none" strike="noStrike" cap="none" normalizeH="0" baseline="0" dirty="0">
                <a:ln>
                  <a:noFill/>
                </a:ln>
                <a:solidFill>
                  <a:schemeClr val="tx1"/>
                </a:solidFill>
                <a:effectLst/>
                <a:latin typeface="Arial" panose="020B0604020202020204" pitchFamily="34" charset="0"/>
              </a:rPr>
              <a:t>: Evaluate model performance using metrics: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Precision, Recall, F1-Score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ROC-AUC</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Step 4</a:t>
            </a:r>
            <a:r>
              <a:rPr kumimoji="0" lang="en-US" altLang="en-US" sz="1800" b="0" i="0" u="none" strike="noStrike" cap="none" normalizeH="0" baseline="0" dirty="0">
                <a:ln>
                  <a:noFill/>
                </a:ln>
                <a:solidFill>
                  <a:schemeClr val="tx1"/>
                </a:solidFill>
                <a:effectLst/>
                <a:latin typeface="Arial" panose="020B0604020202020204" pitchFamily="34" charset="0"/>
              </a:rPr>
              <a:t>: Compare predictions vs. supervised models</a:t>
            </a:r>
          </a:p>
        </p:txBody>
      </p:sp>
      <p:sp>
        <p:nvSpPr>
          <p:cNvPr id="5" name="TextBox 4">
            <a:extLst>
              <a:ext uri="{FF2B5EF4-FFF2-40B4-BE49-F238E27FC236}">
                <a16:creationId xmlns:a16="http://schemas.microsoft.com/office/drawing/2014/main" id="{1EC2C6FA-9D5C-A98A-6ED2-2374B53B874C}"/>
              </a:ext>
            </a:extLst>
          </p:cNvPr>
          <p:cNvSpPr txBox="1"/>
          <p:nvPr/>
        </p:nvSpPr>
        <p:spPr>
          <a:xfrm>
            <a:off x="7367154" y="1402773"/>
            <a:ext cx="4416209" cy="923330"/>
          </a:xfrm>
          <a:prstGeom prst="rect">
            <a:avLst/>
          </a:prstGeom>
          <a:noFill/>
        </p:spPr>
        <p:txBody>
          <a:bodyPr wrap="none" rtlCol="0">
            <a:spAutoFit/>
          </a:bodyPr>
          <a:lstStyle/>
          <a:p>
            <a:r>
              <a:rPr lang="en-US" dirty="0"/>
              <a:t>Data Split:</a:t>
            </a:r>
          </a:p>
          <a:p>
            <a:r>
              <a:rPr lang="en-US" dirty="0"/>
              <a:t>Labeled </a:t>
            </a:r>
            <a:r>
              <a:rPr lang="en-US" dirty="0">
                <a:sym typeface="Wingdings" panose="05000000000000000000" pitchFamily="2" charset="2"/>
              </a:rPr>
              <a:t> </a:t>
            </a:r>
            <a:r>
              <a:rPr lang="en-US" dirty="0"/>
              <a:t>Positive = 1 </a:t>
            </a:r>
            <a:r>
              <a:rPr lang="en-US" dirty="0">
                <a:sym typeface="Wingdings" panose="05000000000000000000" pitchFamily="2" charset="2"/>
              </a:rPr>
              <a:t> Attack</a:t>
            </a:r>
            <a:endParaRPr lang="en-US" dirty="0"/>
          </a:p>
          <a:p>
            <a:r>
              <a:rPr lang="en-US" dirty="0"/>
              <a:t>Unlabeled = 0 </a:t>
            </a:r>
            <a:r>
              <a:rPr lang="en-US" dirty="0">
                <a:sym typeface="Wingdings" panose="05000000000000000000" pitchFamily="2" charset="2"/>
              </a:rPr>
              <a:t> Mostly Benign + Unknown</a:t>
            </a:r>
            <a:endParaRPr lang="en-US" dirty="0"/>
          </a:p>
        </p:txBody>
      </p:sp>
      <p:sp>
        <p:nvSpPr>
          <p:cNvPr id="14" name="TextBox 13">
            <a:extLst>
              <a:ext uri="{FF2B5EF4-FFF2-40B4-BE49-F238E27FC236}">
                <a16:creationId xmlns:a16="http://schemas.microsoft.com/office/drawing/2014/main" id="{098A40F4-693F-D246-6BD2-8B69D276650F}"/>
              </a:ext>
            </a:extLst>
          </p:cNvPr>
          <p:cNvSpPr txBox="1"/>
          <p:nvPr/>
        </p:nvSpPr>
        <p:spPr>
          <a:xfrm>
            <a:off x="6709143" y="3636335"/>
            <a:ext cx="5060372" cy="646331"/>
          </a:xfrm>
          <a:prstGeom prst="rect">
            <a:avLst/>
          </a:prstGeom>
          <a:noFill/>
        </p:spPr>
        <p:txBody>
          <a:bodyPr wrap="square" rtlCol="0">
            <a:spAutoFit/>
          </a:bodyPr>
          <a:lstStyle/>
          <a:p>
            <a:r>
              <a:rPr lang="en-US" sz="3600" dirty="0"/>
              <a:t>Threshold Value: 20%</a:t>
            </a:r>
          </a:p>
        </p:txBody>
      </p:sp>
    </p:spTree>
    <p:extLst>
      <p:ext uri="{BB962C8B-B14F-4D97-AF65-F5344CB8AC3E}">
        <p14:creationId xmlns:p14="http://schemas.microsoft.com/office/powerpoint/2010/main" val="3906098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E94A5-1211-476C-3711-95CCBE2DD79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8A25641-1A1A-28D7-0847-B91A75EBF3BD}"/>
              </a:ext>
            </a:extLst>
          </p:cNvPr>
          <p:cNvPicPr>
            <a:picLocks noChangeAspect="1"/>
          </p:cNvPicPr>
          <p:nvPr/>
        </p:nvPicPr>
        <p:blipFill>
          <a:blip r:embed="rId3"/>
          <a:stretch>
            <a:fillRect/>
          </a:stretch>
        </p:blipFill>
        <p:spPr>
          <a:xfrm>
            <a:off x="0" y="5831395"/>
            <a:ext cx="12192000" cy="1026605"/>
          </a:xfrm>
          <a:prstGeom prst="rect">
            <a:avLst/>
          </a:prstGeom>
        </p:spPr>
      </p:pic>
      <p:sp>
        <p:nvSpPr>
          <p:cNvPr id="2" name="Rectangle 1">
            <a:extLst>
              <a:ext uri="{FF2B5EF4-FFF2-40B4-BE49-F238E27FC236}">
                <a16:creationId xmlns:a16="http://schemas.microsoft.com/office/drawing/2014/main" id="{2E7FB4D8-D3AE-9FAF-1EB0-BF6B81EF8B3B}"/>
              </a:ext>
            </a:extLst>
          </p:cNvPr>
          <p:cNvSpPr/>
          <p:nvPr/>
        </p:nvSpPr>
        <p:spPr>
          <a:xfrm>
            <a:off x="0" y="10150"/>
            <a:ext cx="3950057"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PU</a:t>
            </a: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Learning</a:t>
            </a:r>
          </a:p>
        </p:txBody>
      </p:sp>
      <p:sp>
        <p:nvSpPr>
          <p:cNvPr id="5" name="TextBox 4">
            <a:extLst>
              <a:ext uri="{FF2B5EF4-FFF2-40B4-BE49-F238E27FC236}">
                <a16:creationId xmlns:a16="http://schemas.microsoft.com/office/drawing/2014/main" id="{210163B6-050C-5F5B-2C77-127D423DD64A}"/>
              </a:ext>
            </a:extLst>
          </p:cNvPr>
          <p:cNvSpPr txBox="1"/>
          <p:nvPr/>
        </p:nvSpPr>
        <p:spPr>
          <a:xfrm>
            <a:off x="0" y="885453"/>
            <a:ext cx="11209001" cy="492443"/>
          </a:xfrm>
          <a:prstGeom prst="rect">
            <a:avLst/>
          </a:prstGeom>
          <a:noFill/>
        </p:spPr>
        <p:txBody>
          <a:bodyPr wrap="square" rtlCol="0">
            <a:spAutoFit/>
          </a:bodyPr>
          <a:lstStyle/>
          <a:p>
            <a:r>
              <a:rPr lang="en-US" sz="1400" b="1" dirty="0"/>
              <a:t>Confusion Matrix</a:t>
            </a:r>
          </a:p>
          <a:p>
            <a:r>
              <a:rPr lang="en-US" sz="1200" dirty="0"/>
              <a:t>Prediction performance for </a:t>
            </a:r>
            <a:r>
              <a:rPr lang="en-US" sz="1200" dirty="0" err="1"/>
              <a:t>Elkanoto</a:t>
            </a:r>
            <a:r>
              <a:rPr lang="en-US" sz="1200" dirty="0"/>
              <a:t> PU, Bagging PU, PU SVM and Two-Step PU Learning based on actual vs predicted classes</a:t>
            </a:r>
          </a:p>
        </p:txBody>
      </p:sp>
      <p:pic>
        <p:nvPicPr>
          <p:cNvPr id="6150" name="Picture 6" descr="Generated image">
            <a:extLst>
              <a:ext uri="{FF2B5EF4-FFF2-40B4-BE49-F238E27FC236}">
                <a16:creationId xmlns:a16="http://schemas.microsoft.com/office/drawing/2014/main" id="{73E03D7A-3BA3-B533-A290-B1696A155D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1163" y="-14543"/>
            <a:ext cx="3270837" cy="3270837"/>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96D2C16F-7F00-2F4C-541A-99821D5B7AD9}"/>
              </a:ext>
            </a:extLst>
          </p:cNvPr>
          <p:cNvSpPr txBox="1"/>
          <p:nvPr/>
        </p:nvSpPr>
        <p:spPr>
          <a:xfrm>
            <a:off x="6285335" y="3365828"/>
            <a:ext cx="4680375" cy="1384995"/>
          </a:xfrm>
          <a:prstGeom prst="rect">
            <a:avLst/>
          </a:prstGeom>
          <a:noFill/>
        </p:spPr>
        <p:txBody>
          <a:bodyPr wrap="square" rtlCol="0">
            <a:spAutoFit/>
          </a:bodyPr>
          <a:lstStyle/>
          <a:p>
            <a:pPr algn="just"/>
            <a:r>
              <a:rPr lang="en-US" sz="1200" dirty="0">
                <a:solidFill>
                  <a:srgbClr val="FFC000"/>
                </a:solidFill>
              </a:rPr>
              <a:t>Two-Step PU Learning showed the best balance, Very few false positives, false negatives.</a:t>
            </a:r>
          </a:p>
          <a:p>
            <a:pPr algn="just"/>
            <a:endParaRPr lang="en-US" sz="1200" dirty="0"/>
          </a:p>
          <a:p>
            <a:pPr algn="just"/>
            <a:r>
              <a:rPr lang="en-US" sz="1200" dirty="0"/>
              <a:t>Bagging PU and SVM PU had good performance with slightly higher mistakes </a:t>
            </a:r>
          </a:p>
          <a:p>
            <a:pPr algn="just"/>
            <a:endParaRPr lang="en-US" sz="1200" dirty="0"/>
          </a:p>
          <a:p>
            <a:pPr algn="just"/>
            <a:r>
              <a:rPr lang="en-US" sz="1200" dirty="0" err="1"/>
              <a:t>Elkanoto</a:t>
            </a:r>
            <a:r>
              <a:rPr lang="en-US" sz="1200" dirty="0"/>
              <a:t> PU struggled to identify attacks, mostly predicted as benign</a:t>
            </a:r>
          </a:p>
        </p:txBody>
      </p:sp>
      <p:pic>
        <p:nvPicPr>
          <p:cNvPr id="3" name="Picture 2">
            <a:extLst>
              <a:ext uri="{FF2B5EF4-FFF2-40B4-BE49-F238E27FC236}">
                <a16:creationId xmlns:a16="http://schemas.microsoft.com/office/drawing/2014/main" id="{CE15F28A-66AF-AF8C-77DB-8E1E5B5256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022" y="1426811"/>
            <a:ext cx="2656199" cy="2136097"/>
          </a:xfrm>
          <a:prstGeom prst="rect">
            <a:avLst/>
          </a:prstGeom>
        </p:spPr>
      </p:pic>
      <p:pic>
        <p:nvPicPr>
          <p:cNvPr id="4" name="Picture 3">
            <a:extLst>
              <a:ext uri="{FF2B5EF4-FFF2-40B4-BE49-F238E27FC236}">
                <a16:creationId xmlns:a16="http://schemas.microsoft.com/office/drawing/2014/main" id="{E9C816B5-AFC1-69D3-2F9C-0F77C09A62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6737" y="1425610"/>
            <a:ext cx="2656198" cy="2133409"/>
          </a:xfrm>
          <a:prstGeom prst="rect">
            <a:avLst/>
          </a:prstGeom>
        </p:spPr>
      </p:pic>
      <p:pic>
        <p:nvPicPr>
          <p:cNvPr id="6" name="Picture 5">
            <a:extLst>
              <a:ext uri="{FF2B5EF4-FFF2-40B4-BE49-F238E27FC236}">
                <a16:creationId xmlns:a16="http://schemas.microsoft.com/office/drawing/2014/main" id="{25F9F401-34FC-2B4E-736B-FA5FC24D25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916" y="3646383"/>
            <a:ext cx="2656198" cy="2129527"/>
          </a:xfrm>
          <a:prstGeom prst="rect">
            <a:avLst/>
          </a:prstGeom>
        </p:spPr>
      </p:pic>
      <p:pic>
        <p:nvPicPr>
          <p:cNvPr id="8" name="Picture 7">
            <a:extLst>
              <a:ext uri="{FF2B5EF4-FFF2-40B4-BE49-F238E27FC236}">
                <a16:creationId xmlns:a16="http://schemas.microsoft.com/office/drawing/2014/main" id="{E1AF61B4-A4DD-1343-A172-3D7C6176AC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48606" y="3650322"/>
            <a:ext cx="2656199" cy="2117798"/>
          </a:xfrm>
          <a:prstGeom prst="rect">
            <a:avLst/>
          </a:prstGeom>
          <a:ln w="38100">
            <a:solidFill>
              <a:srgbClr val="FFC000"/>
            </a:solidFill>
          </a:ln>
        </p:spPr>
      </p:pic>
      <p:sp>
        <p:nvSpPr>
          <p:cNvPr id="9" name="TextBox 8">
            <a:extLst>
              <a:ext uri="{FF2B5EF4-FFF2-40B4-BE49-F238E27FC236}">
                <a16:creationId xmlns:a16="http://schemas.microsoft.com/office/drawing/2014/main" id="{6FA9CE13-CE58-FA79-A4AE-8F29CF8ECDCF}"/>
              </a:ext>
            </a:extLst>
          </p:cNvPr>
          <p:cNvSpPr txBox="1"/>
          <p:nvPr/>
        </p:nvSpPr>
        <p:spPr>
          <a:xfrm>
            <a:off x="6285335" y="5157633"/>
            <a:ext cx="5271655" cy="523220"/>
          </a:xfrm>
          <a:prstGeom prst="rect">
            <a:avLst/>
          </a:prstGeom>
          <a:noFill/>
        </p:spPr>
        <p:txBody>
          <a:bodyPr wrap="square" rtlCol="0">
            <a:spAutoFit/>
          </a:bodyPr>
          <a:lstStyle/>
          <a:p>
            <a:r>
              <a:rPr lang="en-US" sz="1400" b="1" dirty="0"/>
              <a:t>Overall</a:t>
            </a:r>
            <a:r>
              <a:rPr lang="en-US" sz="1400" dirty="0"/>
              <a:t>, PU Learning models were able to detect attacks reasonably well </a:t>
            </a:r>
            <a:r>
              <a:rPr lang="en-US" sz="1400" b="1" dirty="0"/>
              <a:t>even without labeled negatives</a:t>
            </a:r>
            <a:r>
              <a:rPr lang="en-US" sz="1400" dirty="0"/>
              <a:t>.</a:t>
            </a:r>
          </a:p>
        </p:txBody>
      </p:sp>
    </p:spTree>
    <p:extLst>
      <p:ext uri="{BB962C8B-B14F-4D97-AF65-F5344CB8AC3E}">
        <p14:creationId xmlns:p14="http://schemas.microsoft.com/office/powerpoint/2010/main" val="2008362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85610-317F-A4E4-A85C-1CF171777AAD}"/>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0D3FF2B-D72D-DA2D-4AE6-B96F2D9D1FBF}"/>
              </a:ext>
            </a:extLst>
          </p:cNvPr>
          <p:cNvPicPr>
            <a:picLocks noChangeAspect="1"/>
          </p:cNvPicPr>
          <p:nvPr/>
        </p:nvPicPr>
        <p:blipFill>
          <a:blip r:embed="rId2"/>
          <a:stretch>
            <a:fillRect/>
          </a:stretch>
        </p:blipFill>
        <p:spPr>
          <a:xfrm>
            <a:off x="0" y="5831395"/>
            <a:ext cx="12192000" cy="1026605"/>
          </a:xfrm>
          <a:prstGeom prst="rect">
            <a:avLst/>
          </a:prstGeom>
        </p:spPr>
      </p:pic>
      <p:sp>
        <p:nvSpPr>
          <p:cNvPr id="14" name="Rectangle 13">
            <a:extLst>
              <a:ext uri="{FF2B5EF4-FFF2-40B4-BE49-F238E27FC236}">
                <a16:creationId xmlns:a16="http://schemas.microsoft.com/office/drawing/2014/main" id="{F711FEB9-2DDE-C4F9-4919-4F3820232A9B}"/>
              </a:ext>
            </a:extLst>
          </p:cNvPr>
          <p:cNvSpPr/>
          <p:nvPr/>
        </p:nvSpPr>
        <p:spPr>
          <a:xfrm>
            <a:off x="0" y="0"/>
            <a:ext cx="3405484" cy="584775"/>
          </a:xfrm>
          <a:prstGeom prst="rect">
            <a:avLst/>
          </a:prstGeom>
          <a:noFill/>
        </p:spPr>
        <p:txBody>
          <a:bodyPr wrap="none" lIns="91440" tIns="45720" rIns="91440" bIns="45720">
            <a:spAutoFit/>
          </a:bodyPr>
          <a:lstStyle/>
          <a:p>
            <a:pPr algn="ctr"/>
            <a:r>
              <a:rPr lang="en-US" sz="3200" b="1" dirty="0">
                <a:ln w="9525">
                  <a:solidFill>
                    <a:schemeClr val="bg1"/>
                  </a:solidFill>
                  <a:prstDash val="solid"/>
                </a:ln>
                <a:effectLst>
                  <a:outerShdw blurRad="12700" dist="38100" dir="2700000" algn="tl" rotWithShape="0">
                    <a:schemeClr val="bg1">
                      <a:lumMod val="50000"/>
                    </a:schemeClr>
                  </a:outerShdw>
                </a:effectLst>
              </a:rPr>
              <a:t>ROC – AUC Curve</a:t>
            </a:r>
            <a:endPar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17" name="Picture 16">
            <a:extLst>
              <a:ext uri="{FF2B5EF4-FFF2-40B4-BE49-F238E27FC236}">
                <a16:creationId xmlns:a16="http://schemas.microsoft.com/office/drawing/2014/main" id="{1BE0208A-5BA1-F63E-4CD6-56C90AE38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635" y="1237344"/>
            <a:ext cx="5331148" cy="4120050"/>
          </a:xfrm>
          <a:prstGeom prst="rect">
            <a:avLst/>
          </a:prstGeom>
        </p:spPr>
      </p:pic>
      <p:sp>
        <p:nvSpPr>
          <p:cNvPr id="18" name="TextBox 17">
            <a:extLst>
              <a:ext uri="{FF2B5EF4-FFF2-40B4-BE49-F238E27FC236}">
                <a16:creationId xmlns:a16="http://schemas.microsoft.com/office/drawing/2014/main" id="{A8FE5C09-2F61-8704-2C21-E22617C9BF52}"/>
              </a:ext>
            </a:extLst>
          </p:cNvPr>
          <p:cNvSpPr txBox="1"/>
          <p:nvPr/>
        </p:nvSpPr>
        <p:spPr>
          <a:xfrm>
            <a:off x="6774873" y="1237344"/>
            <a:ext cx="2556611" cy="1354217"/>
          </a:xfrm>
          <a:prstGeom prst="rect">
            <a:avLst/>
          </a:prstGeom>
          <a:noFill/>
        </p:spPr>
        <p:txBody>
          <a:bodyPr wrap="square" rtlCol="0">
            <a:spAutoFit/>
          </a:bodyPr>
          <a:lstStyle/>
          <a:p>
            <a:r>
              <a:rPr lang="en-US" dirty="0"/>
              <a:t>ROC AUC Curve:</a:t>
            </a:r>
          </a:p>
          <a:p>
            <a:pPr marL="285750" indent="-285750">
              <a:buFont typeface="Arial" panose="020B0604020202020204" pitchFamily="34" charset="0"/>
              <a:buChar char="•"/>
            </a:pPr>
            <a:r>
              <a:rPr lang="en-US" sz="1600" dirty="0"/>
              <a:t>Two-Step PU  ~ 1.0</a:t>
            </a:r>
          </a:p>
          <a:p>
            <a:pPr marL="285750" indent="-285750">
              <a:buFont typeface="Arial" panose="020B0604020202020204" pitchFamily="34" charset="0"/>
              <a:buChar char="•"/>
            </a:pPr>
            <a:r>
              <a:rPr lang="en-US" sz="1600" dirty="0" err="1"/>
              <a:t>Elkanoto</a:t>
            </a:r>
            <a:r>
              <a:rPr lang="en-US" sz="1600" dirty="0"/>
              <a:t> PU ~ 0.84</a:t>
            </a:r>
          </a:p>
          <a:p>
            <a:pPr marL="285750" indent="-285750">
              <a:buFont typeface="Arial" panose="020B0604020202020204" pitchFamily="34" charset="0"/>
              <a:buChar char="•"/>
            </a:pPr>
            <a:r>
              <a:rPr lang="en-US" sz="1600" dirty="0"/>
              <a:t>Bagging PU ~ 1.00</a:t>
            </a:r>
          </a:p>
          <a:p>
            <a:pPr marL="285750" indent="-285750">
              <a:buFont typeface="Arial" panose="020B0604020202020204" pitchFamily="34" charset="0"/>
              <a:buChar char="•"/>
            </a:pPr>
            <a:r>
              <a:rPr lang="en-US" sz="1600" dirty="0"/>
              <a:t>PU SVM ~ 0.92</a:t>
            </a:r>
          </a:p>
        </p:txBody>
      </p:sp>
      <p:sp>
        <p:nvSpPr>
          <p:cNvPr id="20" name="TextBox 19">
            <a:extLst>
              <a:ext uri="{FF2B5EF4-FFF2-40B4-BE49-F238E27FC236}">
                <a16:creationId xmlns:a16="http://schemas.microsoft.com/office/drawing/2014/main" id="{B7EA60FB-5DFE-3530-6407-E3AFB678A571}"/>
              </a:ext>
            </a:extLst>
          </p:cNvPr>
          <p:cNvSpPr txBox="1"/>
          <p:nvPr/>
        </p:nvSpPr>
        <p:spPr>
          <a:xfrm>
            <a:off x="5844569" y="2697204"/>
            <a:ext cx="3363485" cy="1200329"/>
          </a:xfrm>
          <a:prstGeom prst="rect">
            <a:avLst/>
          </a:prstGeom>
          <a:noFill/>
        </p:spPr>
        <p:txBody>
          <a:bodyPr wrap="none" rtlCol="0">
            <a:spAutoFit/>
          </a:bodyPr>
          <a:lstStyle/>
          <a:p>
            <a:r>
              <a:rPr lang="en-US" dirty="0"/>
              <a:t>X-axis – False Positive Rate</a:t>
            </a:r>
          </a:p>
          <a:p>
            <a:r>
              <a:rPr lang="en-US" dirty="0"/>
              <a:t>Y –axis – True Positive Rate</a:t>
            </a:r>
          </a:p>
          <a:p>
            <a:r>
              <a:rPr lang="en-US" dirty="0"/>
              <a:t>AUC ~ 1.0  </a:t>
            </a:r>
            <a:r>
              <a:rPr lang="en-US" dirty="0">
                <a:sym typeface="Wingdings" panose="05000000000000000000" pitchFamily="2" charset="2"/>
              </a:rPr>
              <a:t> Perfect Separation</a:t>
            </a:r>
          </a:p>
          <a:p>
            <a:r>
              <a:rPr lang="en-US" dirty="0">
                <a:sym typeface="Wingdings" panose="05000000000000000000" pitchFamily="2" charset="2"/>
              </a:rPr>
              <a:t>AUC ~ 0.5  Random Guessing</a:t>
            </a:r>
            <a:endParaRPr lang="en-US" dirty="0"/>
          </a:p>
        </p:txBody>
      </p:sp>
      <p:sp>
        <p:nvSpPr>
          <p:cNvPr id="21" name="TextBox 20">
            <a:extLst>
              <a:ext uri="{FF2B5EF4-FFF2-40B4-BE49-F238E27FC236}">
                <a16:creationId xmlns:a16="http://schemas.microsoft.com/office/drawing/2014/main" id="{BD28B5D5-17D9-0CC9-F250-1C32856A7B9E}"/>
              </a:ext>
            </a:extLst>
          </p:cNvPr>
          <p:cNvSpPr txBox="1"/>
          <p:nvPr/>
        </p:nvSpPr>
        <p:spPr>
          <a:xfrm>
            <a:off x="6236792" y="4209400"/>
            <a:ext cx="5815310" cy="923330"/>
          </a:xfrm>
          <a:prstGeom prst="rect">
            <a:avLst/>
          </a:prstGeom>
          <a:noFill/>
        </p:spPr>
        <p:txBody>
          <a:bodyPr wrap="none" rtlCol="0">
            <a:spAutoFit/>
          </a:bodyPr>
          <a:lstStyle/>
          <a:p>
            <a:r>
              <a:rPr lang="en-US" dirty="0">
                <a:solidFill>
                  <a:srgbClr val="FFC000"/>
                </a:solidFill>
              </a:rPr>
              <a:t>Two-Step PU, Bagging PU  - Perfect Separation</a:t>
            </a:r>
          </a:p>
          <a:p>
            <a:r>
              <a:rPr lang="en-US" dirty="0"/>
              <a:t>PU SVM – Good, But less separation</a:t>
            </a:r>
          </a:p>
          <a:p>
            <a:r>
              <a:rPr lang="en-US" dirty="0" err="1"/>
              <a:t>Elkanoto</a:t>
            </a:r>
            <a:r>
              <a:rPr lang="en-US" dirty="0"/>
              <a:t> PU – Struggles to separate positives &amp; negatives</a:t>
            </a:r>
          </a:p>
        </p:txBody>
      </p:sp>
    </p:spTree>
    <p:extLst>
      <p:ext uri="{BB962C8B-B14F-4D97-AF65-F5344CB8AC3E}">
        <p14:creationId xmlns:p14="http://schemas.microsoft.com/office/powerpoint/2010/main" val="3378799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63B2A-BFB7-CEBF-8CC9-18AC2F94D52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2BE19E1F-5CC8-C484-891D-0CC2019808D1}"/>
              </a:ext>
            </a:extLst>
          </p:cNvPr>
          <p:cNvPicPr>
            <a:picLocks noChangeAspect="1"/>
          </p:cNvPicPr>
          <p:nvPr/>
        </p:nvPicPr>
        <p:blipFill>
          <a:blip r:embed="rId2"/>
          <a:stretch>
            <a:fillRect/>
          </a:stretch>
        </p:blipFill>
        <p:spPr>
          <a:xfrm>
            <a:off x="0" y="5831395"/>
            <a:ext cx="12192000" cy="1026605"/>
          </a:xfrm>
          <a:prstGeom prst="rect">
            <a:avLst/>
          </a:prstGeom>
        </p:spPr>
      </p:pic>
      <p:sp>
        <p:nvSpPr>
          <p:cNvPr id="2" name="Rectangle 1">
            <a:extLst>
              <a:ext uri="{FF2B5EF4-FFF2-40B4-BE49-F238E27FC236}">
                <a16:creationId xmlns:a16="http://schemas.microsoft.com/office/drawing/2014/main" id="{7759FE2A-A1E8-0179-C7EB-D623FF9A39F6}"/>
              </a:ext>
            </a:extLst>
          </p:cNvPr>
          <p:cNvSpPr/>
          <p:nvPr/>
        </p:nvSpPr>
        <p:spPr>
          <a:xfrm>
            <a:off x="0" y="0"/>
            <a:ext cx="5074018"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Precision- Recall Curve</a:t>
            </a:r>
          </a:p>
        </p:txBody>
      </p:sp>
      <p:pic>
        <p:nvPicPr>
          <p:cNvPr id="4" name="Picture 3">
            <a:extLst>
              <a:ext uri="{FF2B5EF4-FFF2-40B4-BE49-F238E27FC236}">
                <a16:creationId xmlns:a16="http://schemas.microsoft.com/office/drawing/2014/main" id="{1485842E-539A-BBE5-ED71-427B4DEE2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096903"/>
            <a:ext cx="5425052" cy="4252864"/>
          </a:xfrm>
          <a:prstGeom prst="rect">
            <a:avLst/>
          </a:prstGeom>
        </p:spPr>
      </p:pic>
      <p:sp>
        <p:nvSpPr>
          <p:cNvPr id="6" name="TextBox 5">
            <a:extLst>
              <a:ext uri="{FF2B5EF4-FFF2-40B4-BE49-F238E27FC236}">
                <a16:creationId xmlns:a16="http://schemas.microsoft.com/office/drawing/2014/main" id="{C5843253-72D4-15A9-796E-9FA87B56DC26}"/>
              </a:ext>
            </a:extLst>
          </p:cNvPr>
          <p:cNvSpPr txBox="1"/>
          <p:nvPr/>
        </p:nvSpPr>
        <p:spPr>
          <a:xfrm>
            <a:off x="6695090" y="990288"/>
            <a:ext cx="4361793" cy="1477328"/>
          </a:xfrm>
          <a:prstGeom prst="rect">
            <a:avLst/>
          </a:prstGeom>
          <a:noFill/>
        </p:spPr>
        <p:txBody>
          <a:bodyPr wrap="square">
            <a:spAutoFit/>
          </a:bodyPr>
          <a:lstStyle/>
          <a:p>
            <a:r>
              <a:rPr lang="en-US" dirty="0"/>
              <a:t>Precision-Recall Curve:</a:t>
            </a:r>
          </a:p>
          <a:p>
            <a:pPr marL="285750" indent="-285750">
              <a:buFont typeface="Arial" panose="020B0604020202020204" pitchFamily="34" charset="0"/>
              <a:buChar char="•"/>
            </a:pPr>
            <a:r>
              <a:rPr lang="en-US" sz="1800" dirty="0"/>
              <a:t>Two-Step PU  ~ </a:t>
            </a:r>
            <a:r>
              <a:rPr lang="en-US" dirty="0"/>
              <a:t>0.93</a:t>
            </a:r>
            <a:endParaRPr lang="en-US" sz="1800" dirty="0"/>
          </a:p>
          <a:p>
            <a:pPr marL="285750" indent="-285750">
              <a:buFont typeface="Arial" panose="020B0604020202020204" pitchFamily="34" charset="0"/>
              <a:buChar char="•"/>
            </a:pPr>
            <a:r>
              <a:rPr lang="en-US" sz="1800" dirty="0" err="1"/>
              <a:t>Elkanoto</a:t>
            </a:r>
            <a:r>
              <a:rPr lang="en-US" sz="1800" dirty="0"/>
              <a:t> PU ~ 0.76</a:t>
            </a:r>
          </a:p>
          <a:p>
            <a:pPr marL="285750" indent="-285750">
              <a:buFont typeface="Arial" panose="020B0604020202020204" pitchFamily="34" charset="0"/>
              <a:buChar char="•"/>
            </a:pPr>
            <a:r>
              <a:rPr lang="en-US" sz="1800" dirty="0">
                <a:solidFill>
                  <a:srgbClr val="FFC000"/>
                </a:solidFill>
              </a:rPr>
              <a:t>Bagging PU ~ </a:t>
            </a:r>
            <a:r>
              <a:rPr lang="en-US" dirty="0">
                <a:solidFill>
                  <a:srgbClr val="FFC000"/>
                </a:solidFill>
              </a:rPr>
              <a:t>0.97</a:t>
            </a:r>
            <a:r>
              <a:rPr lang="en-US" sz="1800" dirty="0">
                <a:solidFill>
                  <a:srgbClr val="FFC000"/>
                </a:solidFill>
                <a:sym typeface="Wingdings" panose="05000000000000000000" pitchFamily="2" charset="2"/>
              </a:rPr>
              <a:t> Best</a:t>
            </a:r>
            <a:endParaRPr lang="en-US" sz="1800" dirty="0">
              <a:solidFill>
                <a:srgbClr val="FFC000"/>
              </a:solidFill>
            </a:endParaRPr>
          </a:p>
          <a:p>
            <a:pPr marL="285750" indent="-285750">
              <a:buFont typeface="Arial" panose="020B0604020202020204" pitchFamily="34" charset="0"/>
              <a:buChar char="•"/>
            </a:pPr>
            <a:r>
              <a:rPr lang="en-US" sz="1800" dirty="0"/>
              <a:t>PU SVM ~ 0.73</a:t>
            </a:r>
          </a:p>
        </p:txBody>
      </p:sp>
      <p:sp>
        <p:nvSpPr>
          <p:cNvPr id="8" name="TextBox 7">
            <a:extLst>
              <a:ext uri="{FF2B5EF4-FFF2-40B4-BE49-F238E27FC236}">
                <a16:creationId xmlns:a16="http://schemas.microsoft.com/office/drawing/2014/main" id="{46EF2710-EA11-871C-EF30-74377F35639A}"/>
              </a:ext>
            </a:extLst>
          </p:cNvPr>
          <p:cNvSpPr txBox="1"/>
          <p:nvPr/>
        </p:nvSpPr>
        <p:spPr>
          <a:xfrm>
            <a:off x="6275493" y="2662210"/>
            <a:ext cx="5727594" cy="1415772"/>
          </a:xfrm>
          <a:prstGeom prst="rect">
            <a:avLst/>
          </a:prstGeom>
          <a:noFill/>
        </p:spPr>
        <p:txBody>
          <a:bodyPr wrap="none" rtlCol="0">
            <a:spAutoFit/>
          </a:bodyPr>
          <a:lstStyle/>
          <a:p>
            <a:r>
              <a:rPr lang="en-US" dirty="0"/>
              <a:t>X-axis – How many actual attacks are correctly detected</a:t>
            </a:r>
          </a:p>
          <a:p>
            <a:r>
              <a:rPr lang="en-US" dirty="0"/>
              <a:t>Y –axis – How many predicted attacks are truly attacks</a:t>
            </a:r>
          </a:p>
          <a:p>
            <a:r>
              <a:rPr lang="en-US" dirty="0"/>
              <a:t>AP (Average Precision) ~ 1 </a:t>
            </a:r>
            <a:r>
              <a:rPr lang="en-US" dirty="0">
                <a:sym typeface="Wingdings" panose="05000000000000000000" pitchFamily="2" charset="2"/>
              </a:rPr>
              <a:t> Perfect</a:t>
            </a:r>
          </a:p>
          <a:p>
            <a:r>
              <a:rPr lang="en-US" dirty="0">
                <a:sym typeface="Wingdings" panose="05000000000000000000" pitchFamily="2" charset="2"/>
              </a:rPr>
              <a:t>Higher AP is better</a:t>
            </a:r>
          </a:p>
          <a:p>
            <a:r>
              <a:rPr lang="en-US" sz="1400" dirty="0">
                <a:sym typeface="Wingdings" panose="05000000000000000000" pitchFamily="2" charset="2"/>
              </a:rPr>
              <a:t>~curve closer to top-right Is better</a:t>
            </a:r>
          </a:p>
        </p:txBody>
      </p:sp>
      <p:sp>
        <p:nvSpPr>
          <p:cNvPr id="9" name="TextBox 8">
            <a:extLst>
              <a:ext uri="{FF2B5EF4-FFF2-40B4-BE49-F238E27FC236}">
                <a16:creationId xmlns:a16="http://schemas.microsoft.com/office/drawing/2014/main" id="{37071E89-426B-5167-7B7A-0EB3349C5754}"/>
              </a:ext>
            </a:extLst>
          </p:cNvPr>
          <p:cNvSpPr txBox="1"/>
          <p:nvPr/>
        </p:nvSpPr>
        <p:spPr>
          <a:xfrm>
            <a:off x="6236792" y="4209400"/>
            <a:ext cx="6047618" cy="1477328"/>
          </a:xfrm>
          <a:prstGeom prst="rect">
            <a:avLst/>
          </a:prstGeom>
          <a:noFill/>
        </p:spPr>
        <p:txBody>
          <a:bodyPr wrap="none" rtlCol="0">
            <a:spAutoFit/>
          </a:bodyPr>
          <a:lstStyle/>
          <a:p>
            <a:r>
              <a:rPr lang="en-US" dirty="0">
                <a:solidFill>
                  <a:srgbClr val="FFC000"/>
                </a:solidFill>
              </a:rPr>
              <a:t>Two-Step PU, Bagging PU  - Excellent Precision &amp; Recall</a:t>
            </a:r>
          </a:p>
          <a:p>
            <a:r>
              <a:rPr lang="en-US" dirty="0" err="1"/>
              <a:t>Elkanoto</a:t>
            </a:r>
            <a:r>
              <a:rPr lang="en-US" dirty="0"/>
              <a:t> PU &amp; PU SVM showed lower precision when recall </a:t>
            </a:r>
          </a:p>
          <a:p>
            <a:r>
              <a:rPr lang="en-US" dirty="0"/>
              <a:t>Increased</a:t>
            </a:r>
          </a:p>
          <a:p>
            <a:endParaRPr lang="en-US" dirty="0"/>
          </a:p>
          <a:p>
            <a:r>
              <a:rPr lang="en-US" dirty="0"/>
              <a:t>PRECISION is really important when detecting attacks!</a:t>
            </a:r>
          </a:p>
        </p:txBody>
      </p:sp>
    </p:spTree>
    <p:extLst>
      <p:ext uri="{BB962C8B-B14F-4D97-AF65-F5344CB8AC3E}">
        <p14:creationId xmlns:p14="http://schemas.microsoft.com/office/powerpoint/2010/main" val="2178645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AE0F77-BDB6-8D98-674B-18C36B35172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88AF1FE-F9C0-7A40-A4BB-7E9B65B0F451}"/>
              </a:ext>
            </a:extLst>
          </p:cNvPr>
          <p:cNvPicPr>
            <a:picLocks noChangeAspect="1"/>
          </p:cNvPicPr>
          <p:nvPr/>
        </p:nvPicPr>
        <p:blipFill>
          <a:blip r:embed="rId2"/>
          <a:stretch>
            <a:fillRect/>
          </a:stretch>
        </p:blipFill>
        <p:spPr>
          <a:xfrm>
            <a:off x="180686" y="973171"/>
            <a:ext cx="4099457" cy="3538207"/>
          </a:xfrm>
          <a:prstGeom prst="rect">
            <a:avLst/>
          </a:prstGeom>
        </p:spPr>
      </p:pic>
      <p:pic>
        <p:nvPicPr>
          <p:cNvPr id="7" name="Picture 6">
            <a:extLst>
              <a:ext uri="{FF2B5EF4-FFF2-40B4-BE49-F238E27FC236}">
                <a16:creationId xmlns:a16="http://schemas.microsoft.com/office/drawing/2014/main" id="{F75418D5-A057-54CB-58D1-6F2DC7CF55A0}"/>
              </a:ext>
            </a:extLst>
          </p:cNvPr>
          <p:cNvPicPr>
            <a:picLocks noChangeAspect="1"/>
          </p:cNvPicPr>
          <p:nvPr/>
        </p:nvPicPr>
        <p:blipFill>
          <a:blip r:embed="rId3"/>
          <a:stretch>
            <a:fillRect/>
          </a:stretch>
        </p:blipFill>
        <p:spPr>
          <a:xfrm>
            <a:off x="0" y="5831395"/>
            <a:ext cx="12192000" cy="1026605"/>
          </a:xfrm>
          <a:prstGeom prst="rect">
            <a:avLst/>
          </a:prstGeom>
        </p:spPr>
      </p:pic>
      <p:sp>
        <p:nvSpPr>
          <p:cNvPr id="3" name="Rectangle 2">
            <a:extLst>
              <a:ext uri="{FF2B5EF4-FFF2-40B4-BE49-F238E27FC236}">
                <a16:creationId xmlns:a16="http://schemas.microsoft.com/office/drawing/2014/main" id="{1E784AB0-3B24-07D7-073D-20B26A2B0B23}"/>
              </a:ext>
            </a:extLst>
          </p:cNvPr>
          <p:cNvSpPr/>
          <p:nvPr/>
        </p:nvSpPr>
        <p:spPr>
          <a:xfrm>
            <a:off x="3833623" y="55537"/>
            <a:ext cx="4099456"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Introduction</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9" name="Rectangle 5">
            <a:extLst>
              <a:ext uri="{FF2B5EF4-FFF2-40B4-BE49-F238E27FC236}">
                <a16:creationId xmlns:a16="http://schemas.microsoft.com/office/drawing/2014/main" id="{F6DDF9D3-19E1-974C-4E66-2BE4B7AD3AE9}"/>
              </a:ext>
            </a:extLst>
          </p:cNvPr>
          <p:cNvSpPr>
            <a:spLocks noChangeArrowheads="1"/>
          </p:cNvSpPr>
          <p:nvPr/>
        </p:nvSpPr>
        <p:spPr bwMode="auto">
          <a:xfrm>
            <a:off x="0" y="15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3" name="Rectangle 8">
            <a:extLst>
              <a:ext uri="{FF2B5EF4-FFF2-40B4-BE49-F238E27FC236}">
                <a16:creationId xmlns:a16="http://schemas.microsoft.com/office/drawing/2014/main" id="{D7A967DD-1EF4-1927-9467-B81F5E99738C}"/>
              </a:ext>
            </a:extLst>
          </p:cNvPr>
          <p:cNvSpPr>
            <a:spLocks noChangeArrowheads="1"/>
          </p:cNvSpPr>
          <p:nvPr/>
        </p:nvSpPr>
        <p:spPr bwMode="auto">
          <a:xfrm>
            <a:off x="152400" y="1682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5" name="TextBox 10">
            <a:extLst>
              <a:ext uri="{FF2B5EF4-FFF2-40B4-BE49-F238E27FC236}">
                <a16:creationId xmlns:a16="http://schemas.microsoft.com/office/drawing/2014/main" id="{0DCB01D2-D42B-F66B-3248-ACF8BD17AC5E}"/>
              </a:ext>
            </a:extLst>
          </p:cNvPr>
          <p:cNvGraphicFramePr/>
          <p:nvPr>
            <p:extLst>
              <p:ext uri="{D42A27DB-BD31-4B8C-83A1-F6EECF244321}">
                <p14:modId xmlns:p14="http://schemas.microsoft.com/office/powerpoint/2010/main" val="3213256647"/>
              </p:ext>
            </p:extLst>
          </p:nvPr>
        </p:nvGraphicFramePr>
        <p:xfrm>
          <a:off x="7090540" y="2920867"/>
          <a:ext cx="4980373" cy="34163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34" name="Picture 10">
            <a:extLst>
              <a:ext uri="{FF2B5EF4-FFF2-40B4-BE49-F238E27FC236}">
                <a16:creationId xmlns:a16="http://schemas.microsoft.com/office/drawing/2014/main" id="{2121A688-DE5D-03F2-4891-6AD0AD4631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2356" y="959351"/>
            <a:ext cx="5446928" cy="2576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3402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1AE40-791D-63E0-46F2-FA8DF7C7ABC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5AC53609-62D5-5C11-1D45-1B3E32E1BAB1}"/>
              </a:ext>
            </a:extLst>
          </p:cNvPr>
          <p:cNvPicPr>
            <a:picLocks noChangeAspect="1"/>
          </p:cNvPicPr>
          <p:nvPr/>
        </p:nvPicPr>
        <p:blipFill>
          <a:blip r:embed="rId2"/>
          <a:stretch>
            <a:fillRect/>
          </a:stretch>
        </p:blipFill>
        <p:spPr>
          <a:xfrm>
            <a:off x="0" y="5831395"/>
            <a:ext cx="12192000" cy="1026605"/>
          </a:xfrm>
          <a:prstGeom prst="rect">
            <a:avLst/>
          </a:prstGeom>
        </p:spPr>
      </p:pic>
      <p:sp>
        <p:nvSpPr>
          <p:cNvPr id="2" name="Rectangle 1">
            <a:extLst>
              <a:ext uri="{FF2B5EF4-FFF2-40B4-BE49-F238E27FC236}">
                <a16:creationId xmlns:a16="http://schemas.microsoft.com/office/drawing/2014/main" id="{7E152CD6-A624-EDC8-2BD2-381A1679C418}"/>
              </a:ext>
            </a:extLst>
          </p:cNvPr>
          <p:cNvSpPr/>
          <p:nvPr/>
        </p:nvSpPr>
        <p:spPr>
          <a:xfrm>
            <a:off x="0" y="0"/>
            <a:ext cx="4689938"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Results – PU Learning</a:t>
            </a:r>
          </a:p>
        </p:txBody>
      </p:sp>
      <p:graphicFrame>
        <p:nvGraphicFramePr>
          <p:cNvPr id="3" name="Table 2">
            <a:extLst>
              <a:ext uri="{FF2B5EF4-FFF2-40B4-BE49-F238E27FC236}">
                <a16:creationId xmlns:a16="http://schemas.microsoft.com/office/drawing/2014/main" id="{B2A942B8-A137-399E-53CA-84A72EF096C8}"/>
              </a:ext>
            </a:extLst>
          </p:cNvPr>
          <p:cNvGraphicFramePr>
            <a:graphicFrameLocks noGrp="1"/>
          </p:cNvGraphicFramePr>
          <p:nvPr>
            <p:extLst>
              <p:ext uri="{D42A27DB-BD31-4B8C-83A1-F6EECF244321}">
                <p14:modId xmlns:p14="http://schemas.microsoft.com/office/powerpoint/2010/main" val="2172625583"/>
              </p:ext>
            </p:extLst>
          </p:nvPr>
        </p:nvGraphicFramePr>
        <p:xfrm>
          <a:off x="93520" y="749450"/>
          <a:ext cx="6869255" cy="3908908"/>
        </p:xfrm>
        <a:graphic>
          <a:graphicData uri="http://schemas.openxmlformats.org/drawingml/2006/table">
            <a:tbl>
              <a:tblPr/>
              <a:tblGrid>
                <a:gridCol w="928134">
                  <a:extLst>
                    <a:ext uri="{9D8B030D-6E8A-4147-A177-3AD203B41FA5}">
                      <a16:colId xmlns:a16="http://schemas.microsoft.com/office/drawing/2014/main" val="2264747325"/>
                    </a:ext>
                  </a:extLst>
                </a:gridCol>
                <a:gridCol w="928134">
                  <a:extLst>
                    <a:ext uri="{9D8B030D-6E8A-4147-A177-3AD203B41FA5}">
                      <a16:colId xmlns:a16="http://schemas.microsoft.com/office/drawing/2014/main" val="1172618676"/>
                    </a:ext>
                  </a:extLst>
                </a:gridCol>
                <a:gridCol w="928134">
                  <a:extLst>
                    <a:ext uri="{9D8B030D-6E8A-4147-A177-3AD203B41FA5}">
                      <a16:colId xmlns:a16="http://schemas.microsoft.com/office/drawing/2014/main" val="847039246"/>
                    </a:ext>
                  </a:extLst>
                </a:gridCol>
                <a:gridCol w="928134">
                  <a:extLst>
                    <a:ext uri="{9D8B030D-6E8A-4147-A177-3AD203B41FA5}">
                      <a16:colId xmlns:a16="http://schemas.microsoft.com/office/drawing/2014/main" val="279377396"/>
                    </a:ext>
                  </a:extLst>
                </a:gridCol>
                <a:gridCol w="928134">
                  <a:extLst>
                    <a:ext uri="{9D8B030D-6E8A-4147-A177-3AD203B41FA5}">
                      <a16:colId xmlns:a16="http://schemas.microsoft.com/office/drawing/2014/main" val="2193031909"/>
                    </a:ext>
                  </a:extLst>
                </a:gridCol>
                <a:gridCol w="928134">
                  <a:extLst>
                    <a:ext uri="{9D8B030D-6E8A-4147-A177-3AD203B41FA5}">
                      <a16:colId xmlns:a16="http://schemas.microsoft.com/office/drawing/2014/main" val="3836776758"/>
                    </a:ext>
                  </a:extLst>
                </a:gridCol>
                <a:gridCol w="1300451">
                  <a:extLst>
                    <a:ext uri="{9D8B030D-6E8A-4147-A177-3AD203B41FA5}">
                      <a16:colId xmlns:a16="http://schemas.microsoft.com/office/drawing/2014/main" val="2833003586"/>
                    </a:ext>
                  </a:extLst>
                </a:gridCol>
              </a:tblGrid>
              <a:tr h="481511">
                <a:tc>
                  <a:txBody>
                    <a:bodyPr/>
                    <a:lstStyle/>
                    <a:p>
                      <a:r>
                        <a:rPr lang="en-US" sz="1400" dirty="0"/>
                        <a:t>Model</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Accuracy (%)</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Precision (%)</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Recall (%)</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F1-Score (%)</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AUC-ROC</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Notes</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474212"/>
                  </a:ext>
                </a:extLst>
              </a:tr>
              <a:tr h="894125">
                <a:tc>
                  <a:txBody>
                    <a:bodyPr/>
                    <a:lstStyle/>
                    <a:p>
                      <a:r>
                        <a:rPr lang="en-US" sz="1400" dirty="0">
                          <a:solidFill>
                            <a:srgbClr val="FFC000"/>
                          </a:solidFill>
                        </a:rPr>
                        <a:t>Two-Step PU RF</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99.72</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93.00</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91.67</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88.00</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1.00</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Best PU model with strong </a:t>
                      </a:r>
                      <a:r>
                        <a:rPr lang="en-US" sz="1400" dirty="0" err="1">
                          <a:solidFill>
                            <a:srgbClr val="FFC000"/>
                          </a:solidFill>
                        </a:rPr>
                        <a:t>balamce</a:t>
                      </a:r>
                      <a:endParaRPr lang="en-US" sz="1400" dirty="0">
                        <a:solidFill>
                          <a:srgbClr val="FFC000"/>
                        </a:solidFill>
                      </a:endParaRP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4814549"/>
                  </a:ext>
                </a:extLst>
              </a:tr>
              <a:tr h="894125">
                <a:tc>
                  <a:txBody>
                    <a:bodyPr/>
                    <a:lstStyle/>
                    <a:p>
                      <a:r>
                        <a:rPr lang="en-US" sz="1400" b="1" dirty="0" err="1">
                          <a:solidFill>
                            <a:schemeClr val="tx1"/>
                          </a:solidFill>
                        </a:rPr>
                        <a:t>Elkanoto</a:t>
                      </a:r>
                      <a:r>
                        <a:rPr lang="en-US" sz="1400" b="1" dirty="0">
                          <a:solidFill>
                            <a:schemeClr val="tx1"/>
                          </a:solidFill>
                        </a:rPr>
                        <a:t> PU</a:t>
                      </a:r>
                      <a:endParaRPr lang="en-US" sz="1400" dirty="0">
                        <a:solidFill>
                          <a:schemeClr val="tx1"/>
                        </a:solidFill>
                      </a:endParaRP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98.89</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0.00</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0.00</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0.00</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0.84</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Failed to detect positives</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8107232"/>
                  </a:ext>
                </a:extLst>
              </a:tr>
              <a:tr h="687818">
                <a:tc>
                  <a:txBody>
                    <a:bodyPr/>
                    <a:lstStyle/>
                    <a:p>
                      <a:r>
                        <a:rPr lang="en-US" sz="1400" b="1" dirty="0">
                          <a:solidFill>
                            <a:schemeClr val="tx1"/>
                          </a:solidFill>
                        </a:rPr>
                        <a:t>Bagging PU</a:t>
                      </a:r>
                      <a:endParaRPr lang="en-US" sz="1400" dirty="0">
                        <a:solidFill>
                          <a:schemeClr val="tx1"/>
                        </a:solidFill>
                      </a:endParaRP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99.63</a:t>
                      </a:r>
                    </a:p>
                    <a:p>
                      <a:endParaRPr lang="en-US" sz="1400" dirty="0">
                        <a:solidFill>
                          <a:schemeClr val="tx1"/>
                        </a:solidFill>
                      </a:endParaRP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100.00</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66.67</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80.00</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1.00</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High precision, missed some positives</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5203019"/>
                  </a:ext>
                </a:extLst>
              </a:tr>
              <a:tr h="687818">
                <a:tc>
                  <a:txBody>
                    <a:bodyPr/>
                    <a:lstStyle/>
                    <a:p>
                      <a:r>
                        <a:rPr lang="en-US" sz="1400" b="1" dirty="0"/>
                        <a:t>PU SVM</a:t>
                      </a:r>
                      <a:endParaRPr lang="en-US" sz="1400" dirty="0"/>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99.63</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83.33</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83.33</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83.33</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0.92</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Consistent performance</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7512366"/>
                  </a:ext>
                </a:extLst>
              </a:tr>
            </a:tbl>
          </a:graphicData>
        </a:graphic>
      </p:graphicFrame>
      <p:pic>
        <p:nvPicPr>
          <p:cNvPr id="8" name="Picture 7" descr="A graph of a graph showing different colored squares&#10;&#10;AI-generated content may be incorrect.">
            <a:extLst>
              <a:ext uri="{FF2B5EF4-FFF2-40B4-BE49-F238E27FC236}">
                <a16:creationId xmlns:a16="http://schemas.microsoft.com/office/drawing/2014/main" id="{A4C83DF8-5C23-4E09-7D9A-D8D2B5CAF4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2480" y="2926080"/>
            <a:ext cx="4836160" cy="2540660"/>
          </a:xfrm>
          <a:prstGeom prst="rect">
            <a:avLst/>
          </a:prstGeom>
        </p:spPr>
      </p:pic>
    </p:spTree>
    <p:extLst>
      <p:ext uri="{BB962C8B-B14F-4D97-AF65-F5344CB8AC3E}">
        <p14:creationId xmlns:p14="http://schemas.microsoft.com/office/powerpoint/2010/main" val="1110692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0695B-D180-45C8-2ABC-53826AB63CE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DA51543-7827-0CDC-52BA-B4A2F14B4A09}"/>
              </a:ext>
            </a:extLst>
          </p:cNvPr>
          <p:cNvPicPr>
            <a:picLocks noChangeAspect="1"/>
          </p:cNvPicPr>
          <p:nvPr/>
        </p:nvPicPr>
        <p:blipFill>
          <a:blip r:embed="rId2"/>
          <a:stretch>
            <a:fillRect/>
          </a:stretch>
        </p:blipFill>
        <p:spPr>
          <a:xfrm>
            <a:off x="0" y="5831395"/>
            <a:ext cx="12192000" cy="1026605"/>
          </a:xfrm>
          <a:prstGeom prst="rect">
            <a:avLst/>
          </a:prstGeom>
        </p:spPr>
      </p:pic>
      <p:sp>
        <p:nvSpPr>
          <p:cNvPr id="2" name="Rectangle 1">
            <a:extLst>
              <a:ext uri="{FF2B5EF4-FFF2-40B4-BE49-F238E27FC236}">
                <a16:creationId xmlns:a16="http://schemas.microsoft.com/office/drawing/2014/main" id="{38CFADA1-F77D-6E94-BF25-4F55DBAD0BD2}"/>
              </a:ext>
            </a:extLst>
          </p:cNvPr>
          <p:cNvSpPr/>
          <p:nvPr/>
        </p:nvSpPr>
        <p:spPr>
          <a:xfrm>
            <a:off x="0" y="0"/>
            <a:ext cx="6792693" cy="584775"/>
          </a:xfrm>
          <a:prstGeom prst="rect">
            <a:avLst/>
          </a:prstGeom>
          <a:noFill/>
        </p:spPr>
        <p:txBody>
          <a:bodyPr wrap="none" lIns="91440" tIns="45720" rIns="91440" bIns="45720">
            <a:spAutoFit/>
          </a:bodyPr>
          <a:lstStyle/>
          <a:p>
            <a:pPr algn="ctr"/>
            <a:r>
              <a:rPr lang="en-US" sz="3200" b="1" dirty="0">
                <a:ln w="9525">
                  <a:solidFill>
                    <a:schemeClr val="bg1"/>
                  </a:solidFill>
                  <a:prstDash val="solid"/>
                </a:ln>
                <a:effectLst>
                  <a:outerShdw blurRad="12700" dist="38100" dir="2700000" algn="tl" rotWithShape="0">
                    <a:schemeClr val="bg1">
                      <a:lumMod val="50000"/>
                    </a:schemeClr>
                  </a:outerShdw>
                </a:effectLst>
              </a:rPr>
              <a:t>Supervised Learning vs PU Learning</a:t>
            </a:r>
            <a:endPar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aphicFrame>
        <p:nvGraphicFramePr>
          <p:cNvPr id="55" name="Table 54">
            <a:extLst>
              <a:ext uri="{FF2B5EF4-FFF2-40B4-BE49-F238E27FC236}">
                <a16:creationId xmlns:a16="http://schemas.microsoft.com/office/drawing/2014/main" id="{BC7B8498-0054-E161-9228-AD308A9090E7}"/>
              </a:ext>
            </a:extLst>
          </p:cNvPr>
          <p:cNvGraphicFramePr>
            <a:graphicFrameLocks noGrp="1"/>
          </p:cNvGraphicFramePr>
          <p:nvPr>
            <p:extLst>
              <p:ext uri="{D42A27DB-BD31-4B8C-83A1-F6EECF244321}">
                <p14:modId xmlns:p14="http://schemas.microsoft.com/office/powerpoint/2010/main" val="1732019358"/>
              </p:ext>
            </p:extLst>
          </p:nvPr>
        </p:nvGraphicFramePr>
        <p:xfrm>
          <a:off x="93519" y="584775"/>
          <a:ext cx="6297756" cy="3495494"/>
        </p:xfrm>
        <a:graphic>
          <a:graphicData uri="http://schemas.openxmlformats.org/drawingml/2006/table">
            <a:tbl>
              <a:tblPr/>
              <a:tblGrid>
                <a:gridCol w="2099252">
                  <a:extLst>
                    <a:ext uri="{9D8B030D-6E8A-4147-A177-3AD203B41FA5}">
                      <a16:colId xmlns:a16="http://schemas.microsoft.com/office/drawing/2014/main" val="2264747325"/>
                    </a:ext>
                  </a:extLst>
                </a:gridCol>
                <a:gridCol w="2099252">
                  <a:extLst>
                    <a:ext uri="{9D8B030D-6E8A-4147-A177-3AD203B41FA5}">
                      <a16:colId xmlns:a16="http://schemas.microsoft.com/office/drawing/2014/main" val="1172618676"/>
                    </a:ext>
                  </a:extLst>
                </a:gridCol>
                <a:gridCol w="2099252">
                  <a:extLst>
                    <a:ext uri="{9D8B030D-6E8A-4147-A177-3AD203B41FA5}">
                      <a16:colId xmlns:a16="http://schemas.microsoft.com/office/drawing/2014/main" val="847039246"/>
                    </a:ext>
                  </a:extLst>
                </a:gridCol>
              </a:tblGrid>
              <a:tr h="455095">
                <a:tc>
                  <a:txBody>
                    <a:bodyPr/>
                    <a:lstStyle/>
                    <a:p>
                      <a:r>
                        <a:rPr lang="en-US" sz="1400" dirty="0"/>
                        <a:t>Metric</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Best Supervised Model (Voting Classifier)</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Best PU Model </a:t>
                      </a:r>
                    </a:p>
                    <a:p>
                      <a:r>
                        <a:rPr lang="en-US" sz="1400" dirty="0"/>
                        <a:t>(Two-Step PU RF)</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474212"/>
                  </a:ext>
                </a:extLst>
              </a:tr>
              <a:tr h="444789">
                <a:tc>
                  <a:txBody>
                    <a:bodyPr/>
                    <a:lstStyle/>
                    <a:p>
                      <a:endParaRPr lang="en-US" sz="1400" dirty="0">
                        <a:solidFill>
                          <a:schemeClr val="tx1"/>
                        </a:solidFill>
                      </a:endParaRPr>
                    </a:p>
                    <a:p>
                      <a:r>
                        <a:rPr lang="en-US" sz="1400" dirty="0">
                          <a:solidFill>
                            <a:schemeClr val="tx1"/>
                          </a:solidFill>
                        </a:rPr>
                        <a:t>Accuracy (%)</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99.01</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99.72</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4814549"/>
                  </a:ext>
                </a:extLst>
              </a:tr>
              <a:tr h="392677">
                <a:tc>
                  <a:txBody>
                    <a:bodyPr/>
                    <a:lstStyle/>
                    <a:p>
                      <a:r>
                        <a:rPr lang="en-US" sz="1400" dirty="0">
                          <a:solidFill>
                            <a:schemeClr val="tx1"/>
                          </a:solidFill>
                        </a:rPr>
                        <a:t>Precision (%)</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91.67</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93.00</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8107232"/>
                  </a:ext>
                </a:extLst>
              </a:tr>
              <a:tr h="360621">
                <a:tc>
                  <a:txBody>
                    <a:bodyPr/>
                    <a:lstStyle/>
                    <a:p>
                      <a:r>
                        <a:rPr lang="en-US" sz="1400" dirty="0">
                          <a:solidFill>
                            <a:schemeClr val="tx1"/>
                          </a:solidFill>
                        </a:rPr>
                        <a:t>Recall (%)</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91.67</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91.67</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5203019"/>
                  </a:ext>
                </a:extLst>
              </a:tr>
              <a:tr h="578692">
                <a:tc>
                  <a:txBody>
                    <a:bodyPr/>
                    <a:lstStyle/>
                    <a:p>
                      <a:r>
                        <a:rPr lang="en-US" sz="1400" dirty="0"/>
                        <a:t>F1-Score (%)</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91.67</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88.00</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7512366"/>
                  </a:ext>
                </a:extLst>
              </a:tr>
              <a:tr h="5786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AUC - ROC</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1.00</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1.00</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6250660"/>
                  </a:ext>
                </a:extLst>
              </a:tr>
              <a:tr h="578692">
                <a:tc>
                  <a:txBody>
                    <a:bodyPr/>
                    <a:lstStyle/>
                    <a:p>
                      <a:r>
                        <a:rPr lang="en-US" sz="1400" dirty="0"/>
                        <a:t>Notes</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Required label data</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Works with positives + unlabeled</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38151721"/>
                  </a:ext>
                </a:extLst>
              </a:tr>
            </a:tbl>
          </a:graphicData>
        </a:graphic>
      </p:graphicFrame>
      <p:pic>
        <p:nvPicPr>
          <p:cNvPr id="61" name="Picture 60">
            <a:extLst>
              <a:ext uri="{FF2B5EF4-FFF2-40B4-BE49-F238E27FC236}">
                <a16:creationId xmlns:a16="http://schemas.microsoft.com/office/drawing/2014/main" id="{436DF286-E4AF-16D3-DA76-6EAAD9BDBEF6}"/>
              </a:ext>
            </a:extLst>
          </p:cNvPr>
          <p:cNvPicPr>
            <a:picLocks noChangeAspect="1"/>
          </p:cNvPicPr>
          <p:nvPr/>
        </p:nvPicPr>
        <p:blipFill>
          <a:blip r:embed="rId3"/>
          <a:stretch>
            <a:fillRect/>
          </a:stretch>
        </p:blipFill>
        <p:spPr>
          <a:xfrm>
            <a:off x="6562363" y="584775"/>
            <a:ext cx="3531238" cy="2242856"/>
          </a:xfrm>
          <a:prstGeom prst="rect">
            <a:avLst/>
          </a:prstGeom>
        </p:spPr>
      </p:pic>
      <p:graphicFrame>
        <p:nvGraphicFramePr>
          <p:cNvPr id="62" name="Table 61">
            <a:extLst>
              <a:ext uri="{FF2B5EF4-FFF2-40B4-BE49-F238E27FC236}">
                <a16:creationId xmlns:a16="http://schemas.microsoft.com/office/drawing/2014/main" id="{EC296C47-22E1-2825-C401-1F793BC1D13B}"/>
              </a:ext>
            </a:extLst>
          </p:cNvPr>
          <p:cNvGraphicFramePr>
            <a:graphicFrameLocks noGrp="1"/>
          </p:cNvGraphicFramePr>
          <p:nvPr>
            <p:extLst>
              <p:ext uri="{D42A27DB-BD31-4B8C-83A1-F6EECF244321}">
                <p14:modId xmlns:p14="http://schemas.microsoft.com/office/powerpoint/2010/main" val="426095033"/>
              </p:ext>
            </p:extLst>
          </p:nvPr>
        </p:nvGraphicFramePr>
        <p:xfrm>
          <a:off x="10264689" y="2919224"/>
          <a:ext cx="1642832" cy="2621280"/>
        </p:xfrm>
        <a:graphic>
          <a:graphicData uri="http://schemas.openxmlformats.org/drawingml/2006/table">
            <a:tbl>
              <a:tblPr/>
              <a:tblGrid>
                <a:gridCol w="821416">
                  <a:extLst>
                    <a:ext uri="{9D8B030D-6E8A-4147-A177-3AD203B41FA5}">
                      <a16:colId xmlns:a16="http://schemas.microsoft.com/office/drawing/2014/main" val="1137383335"/>
                    </a:ext>
                  </a:extLst>
                </a:gridCol>
                <a:gridCol w="821416">
                  <a:extLst>
                    <a:ext uri="{9D8B030D-6E8A-4147-A177-3AD203B41FA5}">
                      <a16:colId xmlns:a16="http://schemas.microsoft.com/office/drawing/2014/main" val="2541580457"/>
                    </a:ext>
                  </a:extLst>
                </a:gridCol>
              </a:tblGrid>
              <a:tr h="0">
                <a:tc>
                  <a:txBody>
                    <a:bodyPr/>
                    <a:lstStyle/>
                    <a:p>
                      <a:r>
                        <a:rPr lang="en-US" sz="800" b="1"/>
                        <a:t>Model</a:t>
                      </a:r>
                      <a:endParaRPr lang="en-US" sz="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1"/>
                        <a:t>Positives Predicted</a:t>
                      </a:r>
                      <a:endParaRPr lang="en-US" sz="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7622477"/>
                  </a:ext>
                </a:extLst>
              </a:tr>
              <a:tr h="0">
                <a:tc>
                  <a:txBody>
                    <a:bodyPr/>
                    <a:lstStyle/>
                    <a:p>
                      <a:r>
                        <a:rPr lang="en-US" sz="800" b="1"/>
                        <a:t>Random Forest</a:t>
                      </a:r>
                      <a:endParaRPr lang="en-US" sz="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0192548"/>
                  </a:ext>
                </a:extLst>
              </a:tr>
              <a:tr h="0">
                <a:tc>
                  <a:txBody>
                    <a:bodyPr/>
                    <a:lstStyle/>
                    <a:p>
                      <a:r>
                        <a:rPr lang="en-US" sz="800" b="1"/>
                        <a:t>XGBoost</a:t>
                      </a:r>
                      <a:endParaRPr lang="en-US" sz="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8531332"/>
                  </a:ext>
                </a:extLst>
              </a:tr>
              <a:tr h="0">
                <a:tc>
                  <a:txBody>
                    <a:bodyPr/>
                    <a:lstStyle/>
                    <a:p>
                      <a:r>
                        <a:rPr lang="en-US" sz="800" b="1"/>
                        <a:t>SVM</a:t>
                      </a:r>
                      <a:endParaRPr lang="en-US" sz="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3489398"/>
                  </a:ext>
                </a:extLst>
              </a:tr>
              <a:tr h="0">
                <a:tc>
                  <a:txBody>
                    <a:bodyPr/>
                    <a:lstStyle/>
                    <a:p>
                      <a:r>
                        <a:rPr lang="en-US" sz="800" b="1"/>
                        <a:t>Naive Bayes</a:t>
                      </a:r>
                      <a:endParaRPr lang="en-US" sz="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a:t>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1097752"/>
                  </a:ext>
                </a:extLst>
              </a:tr>
              <a:tr h="0">
                <a:tc>
                  <a:txBody>
                    <a:bodyPr/>
                    <a:lstStyle/>
                    <a:p>
                      <a:r>
                        <a:rPr lang="en-US" sz="800" b="1"/>
                        <a:t>Voting Classifier</a:t>
                      </a:r>
                      <a:endParaRPr lang="en-US" sz="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6214370"/>
                  </a:ext>
                </a:extLst>
              </a:tr>
              <a:tr h="0">
                <a:tc>
                  <a:txBody>
                    <a:bodyPr/>
                    <a:lstStyle/>
                    <a:p>
                      <a:r>
                        <a:rPr lang="en-US" sz="800" b="1"/>
                        <a:t>Two-Step PU RF</a:t>
                      </a:r>
                      <a:endParaRPr lang="en-US" sz="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5796514"/>
                  </a:ext>
                </a:extLst>
              </a:tr>
              <a:tr h="0">
                <a:tc>
                  <a:txBody>
                    <a:bodyPr/>
                    <a:lstStyle/>
                    <a:p>
                      <a:r>
                        <a:rPr lang="en-US" sz="800" b="1"/>
                        <a:t>PU SVM</a:t>
                      </a:r>
                      <a:endParaRPr lang="en-US" sz="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2414422"/>
                  </a:ext>
                </a:extLst>
              </a:tr>
              <a:tr h="0">
                <a:tc>
                  <a:txBody>
                    <a:bodyPr/>
                    <a:lstStyle/>
                    <a:p>
                      <a:r>
                        <a:rPr lang="en-US" sz="800" b="1"/>
                        <a:t>Bagging PU</a:t>
                      </a:r>
                      <a:endParaRPr lang="en-US" sz="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4517977"/>
                  </a:ext>
                </a:extLst>
              </a:tr>
              <a:tr h="0">
                <a:tc>
                  <a:txBody>
                    <a:bodyPr/>
                    <a:lstStyle/>
                    <a:p>
                      <a:r>
                        <a:rPr lang="en-US" sz="800" b="1"/>
                        <a:t>Elkanoto PU</a:t>
                      </a:r>
                      <a:endParaRPr lang="en-US" sz="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0405327"/>
                  </a:ext>
                </a:extLst>
              </a:tr>
            </a:tbl>
          </a:graphicData>
        </a:graphic>
      </p:graphicFrame>
      <p:sp>
        <p:nvSpPr>
          <p:cNvPr id="63" name="TextBox 62">
            <a:extLst>
              <a:ext uri="{FF2B5EF4-FFF2-40B4-BE49-F238E27FC236}">
                <a16:creationId xmlns:a16="http://schemas.microsoft.com/office/drawing/2014/main" id="{692B870C-FB6D-7182-7747-B3A4BFA9DE26}"/>
              </a:ext>
            </a:extLst>
          </p:cNvPr>
          <p:cNvSpPr txBox="1"/>
          <p:nvPr/>
        </p:nvSpPr>
        <p:spPr>
          <a:xfrm>
            <a:off x="93519" y="4229864"/>
            <a:ext cx="4851919" cy="646331"/>
          </a:xfrm>
          <a:prstGeom prst="rect">
            <a:avLst/>
          </a:prstGeom>
          <a:noFill/>
        </p:spPr>
        <p:txBody>
          <a:bodyPr wrap="square" rtlCol="0">
            <a:spAutoFit/>
          </a:bodyPr>
          <a:lstStyle/>
          <a:p>
            <a:r>
              <a:rPr lang="en-US" sz="1200" b="1" dirty="0"/>
              <a:t>Unlabeled data</a:t>
            </a:r>
            <a:r>
              <a:rPr lang="en-US" sz="1200" dirty="0"/>
              <a:t> challenge was effectively handled using </a:t>
            </a:r>
            <a:r>
              <a:rPr lang="en-US" sz="1200" b="1" dirty="0"/>
              <a:t>PU Learning</a:t>
            </a:r>
            <a:r>
              <a:rPr lang="en-US" sz="1200" dirty="0"/>
              <a:t>, especially with the </a:t>
            </a:r>
            <a:r>
              <a:rPr lang="en-US" sz="1200" b="1" dirty="0"/>
              <a:t>Two-Step PU RF model</a:t>
            </a:r>
            <a:r>
              <a:rPr lang="en-US" sz="1200" dirty="0"/>
              <a:t>, which achieved comparable results to the best supervised models</a:t>
            </a:r>
          </a:p>
        </p:txBody>
      </p:sp>
      <p:sp>
        <p:nvSpPr>
          <p:cNvPr id="64" name="TextBox 63">
            <a:extLst>
              <a:ext uri="{FF2B5EF4-FFF2-40B4-BE49-F238E27FC236}">
                <a16:creationId xmlns:a16="http://schemas.microsoft.com/office/drawing/2014/main" id="{FAD8DE78-526A-C344-6F8C-E6087F67461E}"/>
              </a:ext>
            </a:extLst>
          </p:cNvPr>
          <p:cNvSpPr txBox="1"/>
          <p:nvPr/>
        </p:nvSpPr>
        <p:spPr>
          <a:xfrm>
            <a:off x="189670" y="4876195"/>
            <a:ext cx="6105454" cy="369332"/>
          </a:xfrm>
          <a:prstGeom prst="rect">
            <a:avLst/>
          </a:prstGeom>
          <a:noFill/>
        </p:spPr>
        <p:txBody>
          <a:bodyPr wrap="none" rtlCol="0">
            <a:spAutoFit/>
          </a:bodyPr>
          <a:lstStyle/>
          <a:p>
            <a:r>
              <a:rPr lang="en-US" dirty="0">
                <a:solidFill>
                  <a:srgbClr val="FF0000"/>
                </a:solidFill>
              </a:rPr>
              <a:t>What About small dataset size and severe class imbalance?</a:t>
            </a:r>
          </a:p>
        </p:txBody>
      </p:sp>
      <p:pic>
        <p:nvPicPr>
          <p:cNvPr id="66" name="Picture 65">
            <a:extLst>
              <a:ext uri="{FF2B5EF4-FFF2-40B4-BE49-F238E27FC236}">
                <a16:creationId xmlns:a16="http://schemas.microsoft.com/office/drawing/2014/main" id="{670F8ABD-3CAF-0C35-524B-B9353D7381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983" y="3023461"/>
            <a:ext cx="3523646" cy="2517043"/>
          </a:xfrm>
          <a:prstGeom prst="rect">
            <a:avLst/>
          </a:prstGeom>
        </p:spPr>
      </p:pic>
      <p:graphicFrame>
        <p:nvGraphicFramePr>
          <p:cNvPr id="67" name="Table 66">
            <a:extLst>
              <a:ext uri="{FF2B5EF4-FFF2-40B4-BE49-F238E27FC236}">
                <a16:creationId xmlns:a16="http://schemas.microsoft.com/office/drawing/2014/main" id="{36653DAD-7C50-8681-57C2-925299F4586D}"/>
              </a:ext>
            </a:extLst>
          </p:cNvPr>
          <p:cNvGraphicFramePr>
            <a:graphicFrameLocks noGrp="1"/>
          </p:cNvGraphicFramePr>
          <p:nvPr>
            <p:extLst>
              <p:ext uri="{D42A27DB-BD31-4B8C-83A1-F6EECF244321}">
                <p14:modId xmlns:p14="http://schemas.microsoft.com/office/powerpoint/2010/main" val="443025062"/>
              </p:ext>
            </p:extLst>
          </p:nvPr>
        </p:nvGraphicFramePr>
        <p:xfrm>
          <a:off x="9919904" y="1312141"/>
          <a:ext cx="2272096" cy="731520"/>
        </p:xfrm>
        <a:graphic>
          <a:graphicData uri="http://schemas.openxmlformats.org/drawingml/2006/table">
            <a:tbl>
              <a:tblPr firstRow="1" bandRow="1">
                <a:tableStyleId>{5C22544A-7EE6-4342-B048-85BDC9FD1C3A}</a:tableStyleId>
              </a:tblPr>
              <a:tblGrid>
                <a:gridCol w="1136048">
                  <a:extLst>
                    <a:ext uri="{9D8B030D-6E8A-4147-A177-3AD203B41FA5}">
                      <a16:colId xmlns:a16="http://schemas.microsoft.com/office/drawing/2014/main" val="3350124393"/>
                    </a:ext>
                  </a:extLst>
                </a:gridCol>
                <a:gridCol w="1136048">
                  <a:extLst>
                    <a:ext uri="{9D8B030D-6E8A-4147-A177-3AD203B41FA5}">
                      <a16:colId xmlns:a16="http://schemas.microsoft.com/office/drawing/2014/main" val="624873603"/>
                    </a:ext>
                  </a:extLst>
                </a:gridCol>
              </a:tblGrid>
              <a:tr h="370840">
                <a:tc>
                  <a:txBody>
                    <a:bodyPr/>
                    <a:lstStyle/>
                    <a:p>
                      <a:r>
                        <a:rPr lang="en-US" sz="1400" dirty="0"/>
                        <a:t>Reliable Negatives Predicted</a:t>
                      </a:r>
                    </a:p>
                  </a:txBody>
                  <a:tcPr/>
                </a:tc>
                <a:tc>
                  <a:txBody>
                    <a:bodyPr/>
                    <a:lstStyle/>
                    <a:p>
                      <a:r>
                        <a:rPr lang="en-US" sz="1400" b="1" kern="1200" dirty="0">
                          <a:solidFill>
                            <a:schemeClr val="lt1"/>
                          </a:solidFill>
                          <a:effectLst/>
                          <a:latin typeface="+mn-lt"/>
                          <a:ea typeface="+mn-ea"/>
                          <a:cs typeface="+mn-cs"/>
                        </a:rPr>
                        <a:t>2481 out of 2482</a:t>
                      </a:r>
                      <a:endParaRPr lang="en-US" sz="1400" dirty="0"/>
                    </a:p>
                  </a:txBody>
                  <a:tcPr/>
                </a:tc>
                <a:extLst>
                  <a:ext uri="{0D108BD9-81ED-4DB2-BD59-A6C34878D82A}">
                    <a16:rowId xmlns:a16="http://schemas.microsoft.com/office/drawing/2014/main" val="921604048"/>
                  </a:ext>
                </a:extLst>
              </a:tr>
            </a:tbl>
          </a:graphicData>
        </a:graphic>
      </p:graphicFrame>
    </p:spTree>
    <p:extLst>
      <p:ext uri="{BB962C8B-B14F-4D97-AF65-F5344CB8AC3E}">
        <p14:creationId xmlns:p14="http://schemas.microsoft.com/office/powerpoint/2010/main" val="18055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09E13-61F7-1360-F023-35FAC8EB0D2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E8749E18-9DD7-86EF-9BD0-0C6A4BDBC598}"/>
              </a:ext>
            </a:extLst>
          </p:cNvPr>
          <p:cNvPicPr>
            <a:picLocks noChangeAspect="1"/>
          </p:cNvPicPr>
          <p:nvPr/>
        </p:nvPicPr>
        <p:blipFill>
          <a:blip r:embed="rId2"/>
          <a:stretch>
            <a:fillRect/>
          </a:stretch>
        </p:blipFill>
        <p:spPr>
          <a:xfrm>
            <a:off x="0" y="5831395"/>
            <a:ext cx="12192000" cy="1026605"/>
          </a:xfrm>
          <a:prstGeom prst="rect">
            <a:avLst/>
          </a:prstGeom>
        </p:spPr>
      </p:pic>
      <p:sp>
        <p:nvSpPr>
          <p:cNvPr id="2" name="Rectangle 1">
            <a:extLst>
              <a:ext uri="{FF2B5EF4-FFF2-40B4-BE49-F238E27FC236}">
                <a16:creationId xmlns:a16="http://schemas.microsoft.com/office/drawing/2014/main" id="{0666AF55-AA88-F689-0B75-2C4C2B84F49E}"/>
              </a:ext>
            </a:extLst>
          </p:cNvPr>
          <p:cNvSpPr/>
          <p:nvPr/>
        </p:nvSpPr>
        <p:spPr>
          <a:xfrm>
            <a:off x="68421" y="0"/>
            <a:ext cx="4553106"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Using Synthetic Data</a:t>
            </a:r>
          </a:p>
        </p:txBody>
      </p:sp>
      <p:sp>
        <p:nvSpPr>
          <p:cNvPr id="3" name="TextBox 2">
            <a:extLst>
              <a:ext uri="{FF2B5EF4-FFF2-40B4-BE49-F238E27FC236}">
                <a16:creationId xmlns:a16="http://schemas.microsoft.com/office/drawing/2014/main" id="{AC269CB7-08EA-0AE9-F39A-764EB3B30C9D}"/>
              </a:ext>
            </a:extLst>
          </p:cNvPr>
          <p:cNvSpPr txBox="1"/>
          <p:nvPr/>
        </p:nvSpPr>
        <p:spPr>
          <a:xfrm>
            <a:off x="68421" y="646331"/>
            <a:ext cx="8880893" cy="369332"/>
          </a:xfrm>
          <a:prstGeom prst="rect">
            <a:avLst/>
          </a:prstGeom>
          <a:noFill/>
        </p:spPr>
        <p:txBody>
          <a:bodyPr wrap="none" rtlCol="0">
            <a:spAutoFit/>
          </a:bodyPr>
          <a:lstStyle/>
          <a:p>
            <a:r>
              <a:rPr lang="en-US" dirty="0"/>
              <a:t>Synthetic data is artificially generated data that mimics statistical properties of real data</a:t>
            </a:r>
          </a:p>
        </p:txBody>
      </p:sp>
      <p:sp>
        <p:nvSpPr>
          <p:cNvPr id="4" name="TextBox 3">
            <a:extLst>
              <a:ext uri="{FF2B5EF4-FFF2-40B4-BE49-F238E27FC236}">
                <a16:creationId xmlns:a16="http://schemas.microsoft.com/office/drawing/2014/main" id="{5091869D-44AC-A087-2623-FBFC02B628A4}"/>
              </a:ext>
            </a:extLst>
          </p:cNvPr>
          <p:cNvSpPr txBox="1"/>
          <p:nvPr/>
        </p:nvSpPr>
        <p:spPr>
          <a:xfrm>
            <a:off x="68421" y="984885"/>
            <a:ext cx="2912977" cy="1354217"/>
          </a:xfrm>
          <a:prstGeom prst="rect">
            <a:avLst/>
          </a:prstGeom>
          <a:noFill/>
        </p:spPr>
        <p:txBody>
          <a:bodyPr wrap="none" rtlCol="0">
            <a:spAutoFit/>
          </a:bodyPr>
          <a:lstStyle/>
          <a:p>
            <a:r>
              <a:rPr lang="en-US" dirty="0"/>
              <a:t>Use of Synthetic Data:</a:t>
            </a:r>
          </a:p>
          <a:p>
            <a:pPr marL="285750" indent="-285750">
              <a:buFont typeface="Arial" panose="020B0604020202020204" pitchFamily="34" charset="0"/>
              <a:buChar char="•"/>
            </a:pPr>
            <a:r>
              <a:rPr lang="en-US" sz="1600" dirty="0"/>
              <a:t>To address class imbalance</a:t>
            </a:r>
          </a:p>
          <a:p>
            <a:pPr marL="285750" indent="-285750">
              <a:buFont typeface="Arial" panose="020B0604020202020204" pitchFamily="34" charset="0"/>
              <a:buChar char="•"/>
            </a:pPr>
            <a:r>
              <a:rPr lang="en-US" sz="1600" dirty="0"/>
              <a:t>To augment small dataset</a:t>
            </a:r>
          </a:p>
          <a:p>
            <a:pPr marL="285750" indent="-285750">
              <a:buFont typeface="Arial" panose="020B0604020202020204" pitchFamily="34" charset="0"/>
              <a:buChar char="•"/>
            </a:pPr>
            <a:r>
              <a:rPr lang="en-US" sz="1600" dirty="0"/>
              <a:t>To simulate edge cases</a:t>
            </a:r>
          </a:p>
          <a:p>
            <a:pPr marL="285750" indent="-285750">
              <a:buFont typeface="Arial" panose="020B0604020202020204" pitchFamily="34" charset="0"/>
              <a:buChar char="•"/>
            </a:pPr>
            <a:r>
              <a:rPr lang="en-US" sz="1600" dirty="0"/>
              <a:t>To preserve privacy</a:t>
            </a:r>
          </a:p>
        </p:txBody>
      </p:sp>
      <p:sp>
        <p:nvSpPr>
          <p:cNvPr id="5" name="TextBox 4">
            <a:extLst>
              <a:ext uri="{FF2B5EF4-FFF2-40B4-BE49-F238E27FC236}">
                <a16:creationId xmlns:a16="http://schemas.microsoft.com/office/drawing/2014/main" id="{68EF46C2-B962-37AE-D12E-3C1F4F24365E}"/>
              </a:ext>
            </a:extLst>
          </p:cNvPr>
          <p:cNvSpPr txBox="1"/>
          <p:nvPr/>
        </p:nvSpPr>
        <p:spPr>
          <a:xfrm>
            <a:off x="4508867" y="1415772"/>
            <a:ext cx="8414147" cy="923330"/>
          </a:xfrm>
          <a:prstGeom prst="rect">
            <a:avLst/>
          </a:prstGeom>
          <a:noFill/>
        </p:spPr>
        <p:txBody>
          <a:bodyPr wrap="square" rtlCol="0">
            <a:spAutoFit/>
          </a:bodyPr>
          <a:lstStyle/>
          <a:p>
            <a:r>
              <a:rPr lang="en-US" dirty="0"/>
              <a:t>Project Goal?</a:t>
            </a:r>
          </a:p>
          <a:p>
            <a:r>
              <a:rPr lang="en-US" dirty="0"/>
              <a:t>To mitigate the severe class imbalance in original dataset and improve model performance or rare attack samples</a:t>
            </a:r>
          </a:p>
        </p:txBody>
      </p:sp>
      <p:sp>
        <p:nvSpPr>
          <p:cNvPr id="6" name="TextBox 5">
            <a:extLst>
              <a:ext uri="{FF2B5EF4-FFF2-40B4-BE49-F238E27FC236}">
                <a16:creationId xmlns:a16="http://schemas.microsoft.com/office/drawing/2014/main" id="{0499E5A8-9BC1-CB12-017F-06394A56A091}"/>
              </a:ext>
            </a:extLst>
          </p:cNvPr>
          <p:cNvSpPr txBox="1"/>
          <p:nvPr/>
        </p:nvSpPr>
        <p:spPr>
          <a:xfrm>
            <a:off x="48435" y="2876740"/>
            <a:ext cx="5567057" cy="2369880"/>
          </a:xfrm>
          <a:prstGeom prst="rect">
            <a:avLst/>
          </a:prstGeom>
          <a:noFill/>
        </p:spPr>
        <p:txBody>
          <a:bodyPr wrap="square" rtlCol="0">
            <a:spAutoFit/>
          </a:bodyPr>
          <a:lstStyle/>
          <a:p>
            <a:r>
              <a:rPr lang="en-US" dirty="0"/>
              <a:t>How Synthetic Data was Generated?</a:t>
            </a:r>
          </a:p>
          <a:p>
            <a:pPr algn="just">
              <a:buNone/>
            </a:pPr>
            <a:r>
              <a:rPr lang="en-US" sz="1400" dirty="0"/>
              <a:t>For each numeric feature, synthetic values were generated using a </a:t>
            </a:r>
            <a:r>
              <a:rPr lang="en-US" sz="1400" b="1" dirty="0"/>
              <a:t>Gaussian distribution</a:t>
            </a:r>
            <a:r>
              <a:rPr lang="en-US" sz="1400" dirty="0"/>
              <a:t> with the same </a:t>
            </a:r>
            <a:r>
              <a:rPr lang="en-US" sz="1400" b="1" dirty="0"/>
              <a:t>mean and standard deviation</a:t>
            </a:r>
            <a:r>
              <a:rPr lang="en-US" sz="1400" dirty="0"/>
              <a:t> as the original data.</a:t>
            </a:r>
          </a:p>
          <a:p>
            <a:pPr algn="just">
              <a:buNone/>
            </a:pPr>
            <a:endParaRPr lang="en-US" sz="1400" dirty="0"/>
          </a:p>
          <a:p>
            <a:pPr algn="just">
              <a:buFont typeface="Arial" panose="020B0604020202020204" pitchFamily="34" charset="0"/>
              <a:buChar char="•"/>
            </a:pPr>
            <a:r>
              <a:rPr lang="en-US" sz="1400" b="1" dirty="0"/>
              <a:t>20% additional samples</a:t>
            </a:r>
            <a:r>
              <a:rPr lang="en-US" sz="1400" dirty="0"/>
              <a:t> were created for both benign and attack classes.</a:t>
            </a:r>
          </a:p>
          <a:p>
            <a:pPr algn="just">
              <a:buFont typeface="Arial" panose="020B0604020202020204" pitchFamily="34" charset="0"/>
              <a:buChar char="•"/>
            </a:pPr>
            <a:r>
              <a:rPr lang="en-US" sz="1400" dirty="0"/>
              <a:t>This helped in </a:t>
            </a:r>
            <a:r>
              <a:rPr lang="en-US" sz="1400" b="1" dirty="0"/>
              <a:t>augmenting rare attack cases</a:t>
            </a:r>
            <a:r>
              <a:rPr lang="en-US" sz="1400" dirty="0"/>
              <a:t> and enhancing learning in </a:t>
            </a:r>
            <a:r>
              <a:rPr lang="en-US" sz="1400" b="1" dirty="0"/>
              <a:t>imbalanced scenarios</a:t>
            </a:r>
            <a:r>
              <a:rPr lang="en-US" sz="1400" dirty="0"/>
              <a:t>.</a:t>
            </a:r>
          </a:p>
          <a:p>
            <a:endParaRPr lang="en-US" dirty="0"/>
          </a:p>
        </p:txBody>
      </p:sp>
      <p:graphicFrame>
        <p:nvGraphicFramePr>
          <p:cNvPr id="8" name="Table 7">
            <a:extLst>
              <a:ext uri="{FF2B5EF4-FFF2-40B4-BE49-F238E27FC236}">
                <a16:creationId xmlns:a16="http://schemas.microsoft.com/office/drawing/2014/main" id="{1267B73F-E757-6772-2472-C7A68FA4DD6C}"/>
              </a:ext>
            </a:extLst>
          </p:cNvPr>
          <p:cNvGraphicFramePr>
            <a:graphicFrameLocks noGrp="1"/>
          </p:cNvGraphicFramePr>
          <p:nvPr>
            <p:extLst>
              <p:ext uri="{D42A27DB-BD31-4B8C-83A1-F6EECF244321}">
                <p14:modId xmlns:p14="http://schemas.microsoft.com/office/powerpoint/2010/main" val="563913990"/>
              </p:ext>
            </p:extLst>
          </p:nvPr>
        </p:nvGraphicFramePr>
        <p:xfrm>
          <a:off x="5974376" y="2859673"/>
          <a:ext cx="5949876" cy="1920240"/>
        </p:xfrm>
        <a:graphic>
          <a:graphicData uri="http://schemas.openxmlformats.org/drawingml/2006/table">
            <a:tbl>
              <a:tblPr>
                <a:tableStyleId>{125E5076-3810-47DD-B79F-674D7AD40C01}</a:tableStyleId>
              </a:tblPr>
              <a:tblGrid>
                <a:gridCol w="1487469">
                  <a:extLst>
                    <a:ext uri="{9D8B030D-6E8A-4147-A177-3AD203B41FA5}">
                      <a16:colId xmlns:a16="http://schemas.microsoft.com/office/drawing/2014/main" val="724558508"/>
                    </a:ext>
                  </a:extLst>
                </a:gridCol>
                <a:gridCol w="1487469">
                  <a:extLst>
                    <a:ext uri="{9D8B030D-6E8A-4147-A177-3AD203B41FA5}">
                      <a16:colId xmlns:a16="http://schemas.microsoft.com/office/drawing/2014/main" val="2494535058"/>
                    </a:ext>
                  </a:extLst>
                </a:gridCol>
                <a:gridCol w="1487469">
                  <a:extLst>
                    <a:ext uri="{9D8B030D-6E8A-4147-A177-3AD203B41FA5}">
                      <a16:colId xmlns:a16="http://schemas.microsoft.com/office/drawing/2014/main" val="1745718658"/>
                    </a:ext>
                  </a:extLst>
                </a:gridCol>
                <a:gridCol w="1487469">
                  <a:extLst>
                    <a:ext uri="{9D8B030D-6E8A-4147-A177-3AD203B41FA5}">
                      <a16:colId xmlns:a16="http://schemas.microsoft.com/office/drawing/2014/main" val="4028133993"/>
                    </a:ext>
                  </a:extLst>
                </a:gridCol>
              </a:tblGrid>
              <a:tr h="0">
                <a:tc>
                  <a:txBody>
                    <a:bodyPr/>
                    <a:lstStyle/>
                    <a:p>
                      <a:r>
                        <a:rPr lang="en-US" b="1" dirty="0"/>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a:t>Benign Samples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a:t>Attack Samples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a:t>Total Samples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5037575"/>
                  </a:ext>
                </a:extLst>
              </a:tr>
              <a:tr h="0">
                <a:tc>
                  <a:txBody>
                    <a:bodyPr/>
                    <a:lstStyle/>
                    <a:p>
                      <a:r>
                        <a:rPr lang="en-US" b="1"/>
                        <a:t>Without Synthetic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a:t>1,223,737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184,482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a:t>1,408,219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6277096"/>
                  </a:ext>
                </a:extLst>
              </a:tr>
              <a:tr h="0">
                <a:tc>
                  <a:txBody>
                    <a:bodyPr/>
                    <a:lstStyle/>
                    <a:p>
                      <a:r>
                        <a:rPr lang="en-US" b="1"/>
                        <a:t>With Synthetic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1,260,633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a:t>221,378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1,482,011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0261249"/>
                  </a:ext>
                </a:extLst>
              </a:tr>
            </a:tbl>
          </a:graphicData>
        </a:graphic>
      </p:graphicFrame>
    </p:spTree>
    <p:extLst>
      <p:ext uri="{BB962C8B-B14F-4D97-AF65-F5344CB8AC3E}">
        <p14:creationId xmlns:p14="http://schemas.microsoft.com/office/powerpoint/2010/main" val="672842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441CB-D9EA-506E-AFCF-0D824F60514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EAA474F5-F585-545C-8958-328D77F59686}"/>
              </a:ext>
            </a:extLst>
          </p:cNvPr>
          <p:cNvPicPr>
            <a:picLocks noChangeAspect="1"/>
          </p:cNvPicPr>
          <p:nvPr/>
        </p:nvPicPr>
        <p:blipFill>
          <a:blip r:embed="rId3"/>
          <a:stretch>
            <a:fillRect/>
          </a:stretch>
        </p:blipFill>
        <p:spPr>
          <a:xfrm>
            <a:off x="0" y="5831395"/>
            <a:ext cx="12192000" cy="1026605"/>
          </a:xfrm>
          <a:prstGeom prst="rect">
            <a:avLst/>
          </a:prstGeom>
        </p:spPr>
      </p:pic>
      <p:sp>
        <p:nvSpPr>
          <p:cNvPr id="2" name="Rectangle 1">
            <a:extLst>
              <a:ext uri="{FF2B5EF4-FFF2-40B4-BE49-F238E27FC236}">
                <a16:creationId xmlns:a16="http://schemas.microsoft.com/office/drawing/2014/main" id="{CD1E4DFB-1626-DADB-1A53-9E797061AE3F}"/>
              </a:ext>
            </a:extLst>
          </p:cNvPr>
          <p:cNvSpPr/>
          <p:nvPr/>
        </p:nvSpPr>
        <p:spPr>
          <a:xfrm>
            <a:off x="0" y="0"/>
            <a:ext cx="6473632"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Data Preprocessing </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6" name="TextBox 5">
            <a:extLst>
              <a:ext uri="{FF2B5EF4-FFF2-40B4-BE49-F238E27FC236}">
                <a16:creationId xmlns:a16="http://schemas.microsoft.com/office/drawing/2014/main" id="{878EBDD7-68B5-C1FF-1453-14A361F7B0DD}"/>
              </a:ext>
            </a:extLst>
          </p:cNvPr>
          <p:cNvSpPr txBox="1"/>
          <p:nvPr/>
        </p:nvSpPr>
        <p:spPr>
          <a:xfrm>
            <a:off x="28509" y="1257339"/>
            <a:ext cx="3453682" cy="954107"/>
          </a:xfrm>
          <a:prstGeom prst="rect">
            <a:avLst/>
          </a:prstGeom>
          <a:noFill/>
        </p:spPr>
        <p:txBody>
          <a:bodyPr wrap="square" rtlCol="0">
            <a:spAutoFit/>
          </a:bodyPr>
          <a:lstStyle/>
          <a:p>
            <a:r>
              <a:rPr lang="en-US" sz="1400" dirty="0"/>
              <a:t>Original Data:</a:t>
            </a:r>
          </a:p>
          <a:p>
            <a:r>
              <a:rPr lang="en-US" sz="1400" dirty="0"/>
              <a:t>Benign  - 1,223,737</a:t>
            </a:r>
          </a:p>
          <a:p>
            <a:r>
              <a:rPr lang="en-US" sz="1400" dirty="0"/>
              <a:t>Attack – 184,482</a:t>
            </a:r>
          </a:p>
          <a:p>
            <a:r>
              <a:rPr lang="en-US" sz="1400" dirty="0"/>
              <a:t>Total Combined Data – 1,408,210</a:t>
            </a:r>
          </a:p>
        </p:txBody>
      </p:sp>
      <p:sp>
        <p:nvSpPr>
          <p:cNvPr id="3" name="Arrow: Striped Right 2">
            <a:extLst>
              <a:ext uri="{FF2B5EF4-FFF2-40B4-BE49-F238E27FC236}">
                <a16:creationId xmlns:a16="http://schemas.microsoft.com/office/drawing/2014/main" id="{7C80990D-090D-E177-134E-144B27B6FBEC}"/>
              </a:ext>
            </a:extLst>
          </p:cNvPr>
          <p:cNvSpPr/>
          <p:nvPr/>
        </p:nvSpPr>
        <p:spPr>
          <a:xfrm>
            <a:off x="5215530" y="1369554"/>
            <a:ext cx="880470" cy="833904"/>
          </a:xfrm>
          <a:prstGeom prst="stripedRightArrow">
            <a:avLst/>
          </a:prstGeom>
          <a:gradFill flip="none" rotWithShape="0">
            <a:gsLst>
              <a:gs pos="50000">
                <a:schemeClr val="accent1">
                  <a:lumMod val="5000"/>
                  <a:lumOff val="95000"/>
                </a:schemeClr>
              </a:gs>
              <a:gs pos="20000">
                <a:srgbClr val="C00000"/>
              </a:gs>
              <a:gs pos="71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262CB3-7917-4E7B-EE0C-735DE4B3AAC8}"/>
              </a:ext>
            </a:extLst>
          </p:cNvPr>
          <p:cNvSpPr txBox="1"/>
          <p:nvPr/>
        </p:nvSpPr>
        <p:spPr>
          <a:xfrm>
            <a:off x="4137707" y="2902819"/>
            <a:ext cx="5937010" cy="369332"/>
          </a:xfrm>
          <a:prstGeom prst="rect">
            <a:avLst/>
          </a:prstGeom>
          <a:noFill/>
        </p:spPr>
        <p:txBody>
          <a:bodyPr wrap="none" rtlCol="0">
            <a:spAutoFit/>
          </a:bodyPr>
          <a:lstStyle/>
          <a:p>
            <a:r>
              <a:rPr lang="en-US" dirty="0"/>
              <a:t>After Removing Duplicates and Missing Values (1,404,631)</a:t>
            </a:r>
          </a:p>
        </p:txBody>
      </p:sp>
      <p:sp>
        <p:nvSpPr>
          <p:cNvPr id="8" name="TextBox 7">
            <a:extLst>
              <a:ext uri="{FF2B5EF4-FFF2-40B4-BE49-F238E27FC236}">
                <a16:creationId xmlns:a16="http://schemas.microsoft.com/office/drawing/2014/main" id="{9ADF627C-F629-67D8-C142-F68ED94CA1F8}"/>
              </a:ext>
            </a:extLst>
          </p:cNvPr>
          <p:cNvSpPr txBox="1"/>
          <p:nvPr/>
        </p:nvSpPr>
        <p:spPr>
          <a:xfrm>
            <a:off x="6004331" y="4238910"/>
            <a:ext cx="3159711" cy="923330"/>
          </a:xfrm>
          <a:prstGeom prst="rect">
            <a:avLst/>
          </a:prstGeom>
          <a:noFill/>
        </p:spPr>
        <p:txBody>
          <a:bodyPr wrap="none" rtlCol="0">
            <a:spAutoFit/>
          </a:bodyPr>
          <a:lstStyle/>
          <a:p>
            <a:r>
              <a:rPr lang="en-US" dirty="0"/>
              <a:t>Total Combined Data – 77,380</a:t>
            </a:r>
          </a:p>
          <a:p>
            <a:r>
              <a:rPr lang="en-US" dirty="0"/>
              <a:t>Benign – 40443</a:t>
            </a:r>
          </a:p>
          <a:p>
            <a:r>
              <a:rPr lang="en-US" dirty="0"/>
              <a:t>Attack – 36937</a:t>
            </a:r>
          </a:p>
        </p:txBody>
      </p:sp>
      <p:pic>
        <p:nvPicPr>
          <p:cNvPr id="10" name="Picture 9" descr="A graph of a bar&#10;&#10;AI-generated content may be incorrect.">
            <a:extLst>
              <a:ext uri="{FF2B5EF4-FFF2-40B4-BE49-F238E27FC236}">
                <a16:creationId xmlns:a16="http://schemas.microsoft.com/office/drawing/2014/main" id="{842308AD-276C-2C07-1AB1-16524824CB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0519" y="908174"/>
            <a:ext cx="2323935" cy="1812912"/>
          </a:xfrm>
          <a:prstGeom prst="rect">
            <a:avLst/>
          </a:prstGeom>
        </p:spPr>
      </p:pic>
      <p:sp>
        <p:nvSpPr>
          <p:cNvPr id="5" name="TextBox 4">
            <a:extLst>
              <a:ext uri="{FF2B5EF4-FFF2-40B4-BE49-F238E27FC236}">
                <a16:creationId xmlns:a16="http://schemas.microsoft.com/office/drawing/2014/main" id="{76DDA5D1-4EA4-63CB-BED8-F45EA50CE839}"/>
              </a:ext>
            </a:extLst>
          </p:cNvPr>
          <p:cNvSpPr txBox="1"/>
          <p:nvPr/>
        </p:nvSpPr>
        <p:spPr>
          <a:xfrm>
            <a:off x="6096000" y="1309452"/>
            <a:ext cx="3679201" cy="954107"/>
          </a:xfrm>
          <a:prstGeom prst="rect">
            <a:avLst/>
          </a:prstGeom>
          <a:noFill/>
        </p:spPr>
        <p:txBody>
          <a:bodyPr wrap="square" rtlCol="0">
            <a:spAutoFit/>
          </a:bodyPr>
          <a:lstStyle/>
          <a:p>
            <a:r>
              <a:rPr lang="en-US" sz="1400" dirty="0"/>
              <a:t>Synthetic Data:</a:t>
            </a:r>
          </a:p>
          <a:p>
            <a:r>
              <a:rPr lang="en-US" sz="1400" dirty="0"/>
              <a:t>Benign  - 1,260,633</a:t>
            </a:r>
          </a:p>
          <a:p>
            <a:r>
              <a:rPr lang="en-US" sz="1400" dirty="0"/>
              <a:t>Attack – 221,378</a:t>
            </a:r>
          </a:p>
          <a:p>
            <a:r>
              <a:rPr lang="en-US" sz="1400" dirty="0"/>
              <a:t>Total Combined Data – 1,482,011</a:t>
            </a:r>
          </a:p>
        </p:txBody>
      </p:sp>
      <p:pic>
        <p:nvPicPr>
          <p:cNvPr id="11" name="Picture 10" descr="A graph of a bar graph&#10;&#10;AI-generated content may be incorrect.">
            <a:extLst>
              <a:ext uri="{FF2B5EF4-FFF2-40B4-BE49-F238E27FC236}">
                <a16:creationId xmlns:a16="http://schemas.microsoft.com/office/drawing/2014/main" id="{FA8E7B63-83F3-1437-6C7B-E9BFB6D31E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8363" y="844676"/>
            <a:ext cx="2323936" cy="1876410"/>
          </a:xfrm>
          <a:prstGeom prst="rect">
            <a:avLst/>
          </a:prstGeom>
        </p:spPr>
      </p:pic>
      <p:sp>
        <p:nvSpPr>
          <p:cNvPr id="12" name="Arrow: Striped Right 11">
            <a:extLst>
              <a:ext uri="{FF2B5EF4-FFF2-40B4-BE49-F238E27FC236}">
                <a16:creationId xmlns:a16="http://schemas.microsoft.com/office/drawing/2014/main" id="{E73E6C30-5254-14AC-D314-A3051279BAC0}"/>
              </a:ext>
            </a:extLst>
          </p:cNvPr>
          <p:cNvSpPr/>
          <p:nvPr/>
        </p:nvSpPr>
        <p:spPr>
          <a:xfrm rot="5400000">
            <a:off x="9800096" y="2836822"/>
            <a:ext cx="880470" cy="833904"/>
          </a:xfrm>
          <a:prstGeom prst="stripedRightArrow">
            <a:avLst/>
          </a:prstGeom>
          <a:gradFill flip="none" rotWithShape="0">
            <a:gsLst>
              <a:gs pos="50000">
                <a:schemeClr val="accent1">
                  <a:lumMod val="5000"/>
                  <a:lumOff val="95000"/>
                </a:schemeClr>
              </a:gs>
              <a:gs pos="20000">
                <a:srgbClr val="C00000"/>
              </a:gs>
              <a:gs pos="71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F380BD39-541B-57A4-7DD1-DD1FA5CED978}"/>
              </a:ext>
            </a:extLst>
          </p:cNvPr>
          <p:cNvPicPr>
            <a:picLocks noChangeAspect="1"/>
          </p:cNvPicPr>
          <p:nvPr/>
        </p:nvPicPr>
        <p:blipFill>
          <a:blip r:embed="rId6"/>
          <a:stretch>
            <a:fillRect/>
          </a:stretch>
        </p:blipFill>
        <p:spPr>
          <a:xfrm>
            <a:off x="9207754" y="3782256"/>
            <a:ext cx="2323028" cy="1722661"/>
          </a:xfrm>
          <a:prstGeom prst="rect">
            <a:avLst/>
          </a:prstGeom>
        </p:spPr>
      </p:pic>
    </p:spTree>
    <p:extLst>
      <p:ext uri="{BB962C8B-B14F-4D97-AF65-F5344CB8AC3E}">
        <p14:creationId xmlns:p14="http://schemas.microsoft.com/office/powerpoint/2010/main" val="1847421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5FC29-4B85-7B63-FF20-767E4A08E84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11DD914-9D75-E7E9-3250-A8AB7DB7AC60}"/>
              </a:ext>
            </a:extLst>
          </p:cNvPr>
          <p:cNvPicPr>
            <a:picLocks noChangeAspect="1"/>
          </p:cNvPicPr>
          <p:nvPr/>
        </p:nvPicPr>
        <p:blipFill>
          <a:blip r:embed="rId3"/>
          <a:stretch>
            <a:fillRect/>
          </a:stretch>
        </p:blipFill>
        <p:spPr>
          <a:xfrm>
            <a:off x="0" y="5831395"/>
            <a:ext cx="12192000" cy="1026605"/>
          </a:xfrm>
          <a:prstGeom prst="rect">
            <a:avLst/>
          </a:prstGeom>
        </p:spPr>
      </p:pic>
      <p:sp>
        <p:nvSpPr>
          <p:cNvPr id="2" name="Rectangle 1">
            <a:extLst>
              <a:ext uri="{FF2B5EF4-FFF2-40B4-BE49-F238E27FC236}">
                <a16:creationId xmlns:a16="http://schemas.microsoft.com/office/drawing/2014/main" id="{B3C4F6CB-A20F-86DA-F824-27B4311593AF}"/>
              </a:ext>
            </a:extLst>
          </p:cNvPr>
          <p:cNvSpPr/>
          <p:nvPr/>
        </p:nvSpPr>
        <p:spPr>
          <a:xfrm>
            <a:off x="-60301" y="0"/>
            <a:ext cx="6594242"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Supervised Learning</a:t>
            </a:r>
          </a:p>
        </p:txBody>
      </p:sp>
      <p:sp>
        <p:nvSpPr>
          <p:cNvPr id="5" name="TextBox 4">
            <a:extLst>
              <a:ext uri="{FF2B5EF4-FFF2-40B4-BE49-F238E27FC236}">
                <a16:creationId xmlns:a16="http://schemas.microsoft.com/office/drawing/2014/main" id="{72DE401E-F0BE-FF07-8383-354F9FCEF879}"/>
              </a:ext>
            </a:extLst>
          </p:cNvPr>
          <p:cNvSpPr txBox="1"/>
          <p:nvPr/>
        </p:nvSpPr>
        <p:spPr>
          <a:xfrm>
            <a:off x="0" y="885453"/>
            <a:ext cx="11209001" cy="492443"/>
          </a:xfrm>
          <a:prstGeom prst="rect">
            <a:avLst/>
          </a:prstGeom>
          <a:noFill/>
        </p:spPr>
        <p:txBody>
          <a:bodyPr wrap="square" rtlCol="0">
            <a:spAutoFit/>
          </a:bodyPr>
          <a:lstStyle/>
          <a:p>
            <a:r>
              <a:rPr lang="en-US" sz="1400" b="1" dirty="0"/>
              <a:t>Confusion Matrix</a:t>
            </a:r>
          </a:p>
          <a:p>
            <a:r>
              <a:rPr lang="en-US" sz="1200" dirty="0"/>
              <a:t>Prediction performance for Random Forest, </a:t>
            </a:r>
            <a:r>
              <a:rPr lang="en-US" sz="1200" dirty="0" err="1"/>
              <a:t>XGBoost</a:t>
            </a:r>
            <a:r>
              <a:rPr lang="en-US" sz="1200" dirty="0"/>
              <a:t>, SVM, Voting Classifier, and Naive Bayes based on actual vs predicted classes</a:t>
            </a:r>
          </a:p>
        </p:txBody>
      </p:sp>
      <p:pic>
        <p:nvPicPr>
          <p:cNvPr id="6150" name="Picture 6" descr="Generated image">
            <a:extLst>
              <a:ext uri="{FF2B5EF4-FFF2-40B4-BE49-F238E27FC236}">
                <a16:creationId xmlns:a16="http://schemas.microsoft.com/office/drawing/2014/main" id="{CF495FD3-16CA-97AA-E769-164652BB3C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1163" y="-14543"/>
            <a:ext cx="3270837" cy="3270837"/>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47045DFC-21EC-9EC3-147C-6AFFB995E967}"/>
              </a:ext>
            </a:extLst>
          </p:cNvPr>
          <p:cNvSpPr txBox="1"/>
          <p:nvPr/>
        </p:nvSpPr>
        <p:spPr>
          <a:xfrm>
            <a:off x="7318018" y="3729818"/>
            <a:ext cx="4680375" cy="2123658"/>
          </a:xfrm>
          <a:prstGeom prst="rect">
            <a:avLst/>
          </a:prstGeom>
          <a:noFill/>
        </p:spPr>
        <p:txBody>
          <a:bodyPr wrap="square" rtlCol="0">
            <a:spAutoFit/>
          </a:bodyPr>
          <a:lstStyle/>
          <a:p>
            <a:pPr algn="just"/>
            <a:r>
              <a:rPr lang="en-US" sz="1100" b="1" dirty="0">
                <a:solidFill>
                  <a:srgbClr val="FFC000"/>
                </a:solidFill>
              </a:rPr>
              <a:t>Random Forest achieved low False Positives and False Negatives, showing excellent performance. (Overall Balance)</a:t>
            </a:r>
          </a:p>
          <a:p>
            <a:pPr algn="just"/>
            <a:endParaRPr lang="en-US" sz="1100" dirty="0"/>
          </a:p>
          <a:p>
            <a:pPr algn="just"/>
            <a:r>
              <a:rPr lang="en-US" sz="1100" dirty="0" err="1"/>
              <a:t>XGBoost</a:t>
            </a:r>
            <a:r>
              <a:rPr lang="en-US" sz="1100" dirty="0"/>
              <a:t> had low False Negatives but slightly more False Positives. (Attack Detection)</a:t>
            </a:r>
          </a:p>
          <a:p>
            <a:pPr algn="just"/>
            <a:endParaRPr lang="en-US" sz="1100" dirty="0"/>
          </a:p>
          <a:p>
            <a:pPr algn="just"/>
            <a:r>
              <a:rPr lang="en-US" sz="1100" dirty="0"/>
              <a:t>Voting Classifier maintained a very good balance with moderately low FP, FN. (Ensemble Stability)</a:t>
            </a:r>
          </a:p>
          <a:p>
            <a:pPr algn="just"/>
            <a:endParaRPr lang="en-US" sz="1100" dirty="0"/>
          </a:p>
          <a:p>
            <a:pPr algn="just"/>
            <a:r>
              <a:rPr lang="en-US" sz="1100" dirty="0"/>
              <a:t>SVM had minor errors — more False Positives than RF, XGB, VF</a:t>
            </a:r>
          </a:p>
          <a:p>
            <a:pPr algn="just"/>
            <a:endParaRPr lang="en-US" sz="1100" dirty="0"/>
          </a:p>
          <a:p>
            <a:pPr algn="just"/>
            <a:r>
              <a:rPr lang="en-US" sz="1100" dirty="0"/>
              <a:t>Naive Bayes struggled with many False Positives, causing lower precision.</a:t>
            </a:r>
          </a:p>
        </p:txBody>
      </p:sp>
      <p:pic>
        <p:nvPicPr>
          <p:cNvPr id="4" name="Picture 3" descr="A blue squares with white numbers and black numbers&#10;&#10;AI-generated content may be incorrect.">
            <a:extLst>
              <a:ext uri="{FF2B5EF4-FFF2-40B4-BE49-F238E27FC236}">
                <a16:creationId xmlns:a16="http://schemas.microsoft.com/office/drawing/2014/main" id="{B6B1A46A-FE31-12B7-963F-A70F65FC3D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304" y="1620874"/>
            <a:ext cx="2495835" cy="2108943"/>
          </a:xfrm>
          <a:prstGeom prst="rect">
            <a:avLst/>
          </a:prstGeom>
          <a:ln w="38100">
            <a:solidFill>
              <a:srgbClr val="FFC000"/>
            </a:solidFill>
          </a:ln>
        </p:spPr>
      </p:pic>
      <p:pic>
        <p:nvPicPr>
          <p:cNvPr id="8" name="Picture 7" descr="A blue and white chart with numbers and labels&#10;&#10;AI-generated content may be incorrect.">
            <a:extLst>
              <a:ext uri="{FF2B5EF4-FFF2-40B4-BE49-F238E27FC236}">
                <a16:creationId xmlns:a16="http://schemas.microsoft.com/office/drawing/2014/main" id="{CD556368-D0DF-782A-24F9-71C32F2F75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6295" y="1620874"/>
            <a:ext cx="2470584" cy="2108943"/>
          </a:xfrm>
          <a:prstGeom prst="rect">
            <a:avLst/>
          </a:prstGeom>
          <a:ln w="38100">
            <a:solidFill>
              <a:schemeClr val="accent2">
                <a:lumMod val="75000"/>
              </a:schemeClr>
            </a:solidFill>
          </a:ln>
        </p:spPr>
      </p:pic>
      <p:pic>
        <p:nvPicPr>
          <p:cNvPr id="10" name="Picture 9" descr="A blue squares with white text&#10;&#10;AI-generated content may be incorrect.">
            <a:extLst>
              <a:ext uri="{FF2B5EF4-FFF2-40B4-BE49-F238E27FC236}">
                <a16:creationId xmlns:a16="http://schemas.microsoft.com/office/drawing/2014/main" id="{D7C7F9BF-8192-335B-BBA9-67A4795B85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71587" y="3861294"/>
            <a:ext cx="2222975" cy="1888717"/>
          </a:xfrm>
          <a:prstGeom prst="rect">
            <a:avLst/>
          </a:prstGeom>
        </p:spPr>
      </p:pic>
      <p:pic>
        <p:nvPicPr>
          <p:cNvPr id="12" name="Picture 11" descr="A blue squares with white text&#10;&#10;AI-generated content may be incorrect.">
            <a:extLst>
              <a:ext uri="{FF2B5EF4-FFF2-40B4-BE49-F238E27FC236}">
                <a16:creationId xmlns:a16="http://schemas.microsoft.com/office/drawing/2014/main" id="{C5F3E1CC-0FC1-445D-1BF4-1C7AA82D38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85221" y="3861294"/>
            <a:ext cx="2403974" cy="1888717"/>
          </a:xfrm>
          <a:prstGeom prst="rect">
            <a:avLst/>
          </a:prstGeom>
        </p:spPr>
      </p:pic>
      <p:pic>
        <p:nvPicPr>
          <p:cNvPr id="16" name="Picture 15" descr="A blue squares with white numbers and black text">
            <a:extLst>
              <a:ext uri="{FF2B5EF4-FFF2-40B4-BE49-F238E27FC236}">
                <a16:creationId xmlns:a16="http://schemas.microsoft.com/office/drawing/2014/main" id="{736DFE72-05BC-1583-3C71-FB77EACB99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10035" y="1620874"/>
            <a:ext cx="2471894" cy="2108943"/>
          </a:xfrm>
          <a:prstGeom prst="rect">
            <a:avLst/>
          </a:prstGeom>
          <a:ln w="38100">
            <a:solidFill>
              <a:srgbClr val="C00000"/>
            </a:solidFill>
          </a:ln>
        </p:spPr>
      </p:pic>
    </p:spTree>
    <p:extLst>
      <p:ext uri="{BB962C8B-B14F-4D97-AF65-F5344CB8AC3E}">
        <p14:creationId xmlns:p14="http://schemas.microsoft.com/office/powerpoint/2010/main" val="278903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888E4-748D-9BA6-AED3-7E15FBD18055}"/>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AF3CD2E-708A-A449-1407-869F93D3863A}"/>
              </a:ext>
            </a:extLst>
          </p:cNvPr>
          <p:cNvPicPr>
            <a:picLocks noChangeAspect="1"/>
          </p:cNvPicPr>
          <p:nvPr/>
        </p:nvPicPr>
        <p:blipFill>
          <a:blip r:embed="rId3"/>
          <a:stretch>
            <a:fillRect/>
          </a:stretch>
        </p:blipFill>
        <p:spPr>
          <a:xfrm>
            <a:off x="0" y="5831395"/>
            <a:ext cx="12192000" cy="1026605"/>
          </a:xfrm>
          <a:prstGeom prst="rect">
            <a:avLst/>
          </a:prstGeom>
        </p:spPr>
      </p:pic>
      <p:sp>
        <p:nvSpPr>
          <p:cNvPr id="2" name="Rectangle 1">
            <a:extLst>
              <a:ext uri="{FF2B5EF4-FFF2-40B4-BE49-F238E27FC236}">
                <a16:creationId xmlns:a16="http://schemas.microsoft.com/office/drawing/2014/main" id="{9F84CBB8-1D26-EB0E-30F5-F3D4788A0AEF}"/>
              </a:ext>
            </a:extLst>
          </p:cNvPr>
          <p:cNvSpPr/>
          <p:nvPr/>
        </p:nvSpPr>
        <p:spPr>
          <a:xfrm>
            <a:off x="0" y="0"/>
            <a:ext cx="3405484" cy="584775"/>
          </a:xfrm>
          <a:prstGeom prst="rect">
            <a:avLst/>
          </a:prstGeom>
          <a:noFill/>
        </p:spPr>
        <p:txBody>
          <a:bodyPr wrap="none" lIns="91440" tIns="45720" rIns="91440" bIns="45720">
            <a:spAutoFit/>
          </a:bodyPr>
          <a:lstStyle/>
          <a:p>
            <a:pPr algn="ctr"/>
            <a:r>
              <a:rPr lang="en-US" sz="3200" b="1" dirty="0">
                <a:ln w="9525">
                  <a:solidFill>
                    <a:schemeClr val="bg1"/>
                  </a:solidFill>
                  <a:prstDash val="solid"/>
                </a:ln>
                <a:effectLst>
                  <a:outerShdw blurRad="12700" dist="38100" dir="2700000" algn="tl" rotWithShape="0">
                    <a:schemeClr val="bg1">
                      <a:lumMod val="50000"/>
                    </a:schemeClr>
                  </a:outerShdw>
                </a:effectLst>
              </a:rPr>
              <a:t>ROC – AUC Curve</a:t>
            </a:r>
            <a:endPar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TextBox 13">
            <a:extLst>
              <a:ext uri="{FF2B5EF4-FFF2-40B4-BE49-F238E27FC236}">
                <a16:creationId xmlns:a16="http://schemas.microsoft.com/office/drawing/2014/main" id="{EC610A3E-36E1-DCA7-06B9-675CD24052CC}"/>
              </a:ext>
            </a:extLst>
          </p:cNvPr>
          <p:cNvSpPr txBox="1"/>
          <p:nvPr/>
        </p:nvSpPr>
        <p:spPr>
          <a:xfrm>
            <a:off x="9292590" y="107721"/>
            <a:ext cx="2676502" cy="369332"/>
          </a:xfrm>
          <a:prstGeom prst="rect">
            <a:avLst/>
          </a:prstGeom>
          <a:noFill/>
        </p:spPr>
        <p:txBody>
          <a:bodyPr wrap="none" rtlCol="0">
            <a:spAutoFit/>
          </a:bodyPr>
          <a:lstStyle/>
          <a:p>
            <a:r>
              <a:rPr lang="en-US" dirty="0"/>
              <a:t>What is ROC-AUC curve?</a:t>
            </a:r>
          </a:p>
        </p:txBody>
      </p:sp>
      <p:sp>
        <p:nvSpPr>
          <p:cNvPr id="15" name="TextBox 14">
            <a:extLst>
              <a:ext uri="{FF2B5EF4-FFF2-40B4-BE49-F238E27FC236}">
                <a16:creationId xmlns:a16="http://schemas.microsoft.com/office/drawing/2014/main" id="{779BD51C-C2BA-71B9-4172-A5D6DA9E29A3}"/>
              </a:ext>
            </a:extLst>
          </p:cNvPr>
          <p:cNvSpPr txBox="1"/>
          <p:nvPr/>
        </p:nvSpPr>
        <p:spPr>
          <a:xfrm>
            <a:off x="238100" y="738155"/>
            <a:ext cx="10391434" cy="369332"/>
          </a:xfrm>
          <a:prstGeom prst="rect">
            <a:avLst/>
          </a:prstGeom>
          <a:noFill/>
        </p:spPr>
        <p:txBody>
          <a:bodyPr wrap="none" rtlCol="0">
            <a:spAutoFit/>
          </a:bodyPr>
          <a:lstStyle/>
          <a:p>
            <a:r>
              <a:rPr lang="en-US" dirty="0"/>
              <a:t>Shows the model’s ability to distinguish between classes(attack vs benign) at various threshold settings.</a:t>
            </a:r>
          </a:p>
        </p:txBody>
      </p:sp>
      <p:sp>
        <p:nvSpPr>
          <p:cNvPr id="16" name="TextBox 15">
            <a:extLst>
              <a:ext uri="{FF2B5EF4-FFF2-40B4-BE49-F238E27FC236}">
                <a16:creationId xmlns:a16="http://schemas.microsoft.com/office/drawing/2014/main" id="{5CFC3881-522E-9954-16B6-583E011A7A54}"/>
              </a:ext>
            </a:extLst>
          </p:cNvPr>
          <p:cNvSpPr txBox="1"/>
          <p:nvPr/>
        </p:nvSpPr>
        <p:spPr>
          <a:xfrm>
            <a:off x="8899655" y="2082916"/>
            <a:ext cx="2512996" cy="276999"/>
          </a:xfrm>
          <a:prstGeom prst="rect">
            <a:avLst/>
          </a:prstGeom>
          <a:noFill/>
        </p:spPr>
        <p:txBody>
          <a:bodyPr wrap="none" rtlCol="0">
            <a:spAutoFit/>
          </a:bodyPr>
          <a:lstStyle/>
          <a:p>
            <a:r>
              <a:rPr lang="en-US" sz="1200" dirty="0"/>
              <a:t>AUC ~ 1.0 (Excellent Classification)</a:t>
            </a:r>
          </a:p>
        </p:txBody>
      </p:sp>
      <p:sp>
        <p:nvSpPr>
          <p:cNvPr id="17" name="TextBox 16">
            <a:extLst>
              <a:ext uri="{FF2B5EF4-FFF2-40B4-BE49-F238E27FC236}">
                <a16:creationId xmlns:a16="http://schemas.microsoft.com/office/drawing/2014/main" id="{92B234F6-FDAA-26D7-A345-E3E6EB1FF6C9}"/>
              </a:ext>
            </a:extLst>
          </p:cNvPr>
          <p:cNvSpPr txBox="1"/>
          <p:nvPr/>
        </p:nvSpPr>
        <p:spPr>
          <a:xfrm>
            <a:off x="7325722" y="3612344"/>
            <a:ext cx="4866278" cy="677108"/>
          </a:xfrm>
          <a:prstGeom prst="rect">
            <a:avLst/>
          </a:prstGeom>
          <a:noFill/>
        </p:spPr>
        <p:txBody>
          <a:bodyPr wrap="square" rtlCol="0">
            <a:spAutoFit/>
          </a:bodyPr>
          <a:lstStyle/>
          <a:p>
            <a:r>
              <a:rPr lang="en-US" sz="1400" dirty="0">
                <a:solidFill>
                  <a:srgbClr val="FFC000"/>
                </a:solidFill>
              </a:rPr>
              <a:t>Random forest, </a:t>
            </a:r>
            <a:r>
              <a:rPr lang="en-US" sz="1400" dirty="0" err="1">
                <a:solidFill>
                  <a:srgbClr val="FFC000"/>
                </a:solidFill>
              </a:rPr>
              <a:t>XGBoost</a:t>
            </a:r>
            <a:r>
              <a:rPr lang="en-US" sz="1400" dirty="0">
                <a:solidFill>
                  <a:srgbClr val="FFC000"/>
                </a:solidFill>
              </a:rPr>
              <a:t>, Voting Classifier </a:t>
            </a:r>
            <a:r>
              <a:rPr lang="en-US" sz="1200" dirty="0">
                <a:solidFill>
                  <a:srgbClr val="FFC000"/>
                </a:solidFill>
              </a:rPr>
              <a:t>– Perfect Separation</a:t>
            </a:r>
          </a:p>
          <a:p>
            <a:r>
              <a:rPr lang="en-US" sz="1200" dirty="0"/>
              <a:t>SVM – Good, but not perfect separation</a:t>
            </a:r>
          </a:p>
          <a:p>
            <a:r>
              <a:rPr lang="en-US" sz="1200" dirty="0"/>
              <a:t>Naïve Bayes – Lower ability</a:t>
            </a:r>
          </a:p>
        </p:txBody>
      </p:sp>
      <p:pic>
        <p:nvPicPr>
          <p:cNvPr id="5" name="Picture 4" descr="A graph of a curve&#10;&#10;AI-generated content may be incorrect.">
            <a:extLst>
              <a:ext uri="{FF2B5EF4-FFF2-40B4-BE49-F238E27FC236}">
                <a16:creationId xmlns:a16="http://schemas.microsoft.com/office/drawing/2014/main" id="{7F9EA7EE-9EE9-5C28-E158-C0BA189311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83" y="1103150"/>
            <a:ext cx="2825058" cy="2223388"/>
          </a:xfrm>
          <a:prstGeom prst="rect">
            <a:avLst/>
          </a:prstGeom>
          <a:ln w="38100">
            <a:solidFill>
              <a:srgbClr val="FFC000"/>
            </a:solidFill>
          </a:ln>
        </p:spPr>
      </p:pic>
      <p:pic>
        <p:nvPicPr>
          <p:cNvPr id="10" name="Picture 9" descr="A graph of a voting classifier&#10;&#10;AI-generated content may be incorrect.">
            <a:extLst>
              <a:ext uri="{FF2B5EF4-FFF2-40B4-BE49-F238E27FC236}">
                <a16:creationId xmlns:a16="http://schemas.microsoft.com/office/drawing/2014/main" id="{083B7F7C-9477-43C3-5D58-721E3EDDE8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4314" y="1108792"/>
            <a:ext cx="2844499" cy="2217746"/>
          </a:xfrm>
          <a:prstGeom prst="rect">
            <a:avLst/>
          </a:prstGeom>
          <a:ln w="38100">
            <a:solidFill>
              <a:srgbClr val="FFC000"/>
            </a:solidFill>
          </a:ln>
        </p:spPr>
      </p:pic>
      <p:pic>
        <p:nvPicPr>
          <p:cNvPr id="18" name="Picture 17" descr="A graph of a function&#10;&#10;AI-generated content may be incorrect.">
            <a:extLst>
              <a:ext uri="{FF2B5EF4-FFF2-40B4-BE49-F238E27FC236}">
                <a16:creationId xmlns:a16="http://schemas.microsoft.com/office/drawing/2014/main" id="{39E0CE06-0D5A-57C8-B7AA-953793F301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6907" y="1103150"/>
            <a:ext cx="2841441" cy="2223388"/>
          </a:xfrm>
          <a:prstGeom prst="rect">
            <a:avLst/>
          </a:prstGeom>
          <a:ln w="38100">
            <a:solidFill>
              <a:srgbClr val="FFC000"/>
            </a:solidFill>
          </a:ln>
        </p:spPr>
      </p:pic>
      <p:pic>
        <p:nvPicPr>
          <p:cNvPr id="20" name="Picture 19" descr="A graph of a function&#10;&#10;AI-generated content may be incorrect.">
            <a:extLst>
              <a:ext uri="{FF2B5EF4-FFF2-40B4-BE49-F238E27FC236}">
                <a16:creationId xmlns:a16="http://schemas.microsoft.com/office/drawing/2014/main" id="{94082976-E742-76DC-3E0F-354F39F9EA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8412" y="3478225"/>
            <a:ext cx="2825058" cy="2217083"/>
          </a:xfrm>
          <a:prstGeom prst="rect">
            <a:avLst/>
          </a:prstGeom>
        </p:spPr>
      </p:pic>
      <p:pic>
        <p:nvPicPr>
          <p:cNvPr id="22" name="Picture 21" descr="A graph of a curve">
            <a:extLst>
              <a:ext uri="{FF2B5EF4-FFF2-40B4-BE49-F238E27FC236}">
                <a16:creationId xmlns:a16="http://schemas.microsoft.com/office/drawing/2014/main" id="{BA8F92BD-BBF3-1388-B155-6B37B9ADF3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7627" y="3473556"/>
            <a:ext cx="2842617" cy="2217083"/>
          </a:xfrm>
          <a:prstGeom prst="rect">
            <a:avLst/>
          </a:prstGeom>
        </p:spPr>
      </p:pic>
    </p:spTree>
    <p:extLst>
      <p:ext uri="{BB962C8B-B14F-4D97-AF65-F5344CB8AC3E}">
        <p14:creationId xmlns:p14="http://schemas.microsoft.com/office/powerpoint/2010/main" val="2181093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8A750-314C-D201-3A09-2CACA0625A8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7FD2047-EE15-C3CC-1F8E-3807548F4C5D}"/>
              </a:ext>
            </a:extLst>
          </p:cNvPr>
          <p:cNvPicPr>
            <a:picLocks noChangeAspect="1"/>
          </p:cNvPicPr>
          <p:nvPr/>
        </p:nvPicPr>
        <p:blipFill>
          <a:blip r:embed="rId2"/>
          <a:stretch>
            <a:fillRect/>
          </a:stretch>
        </p:blipFill>
        <p:spPr>
          <a:xfrm>
            <a:off x="0" y="5831395"/>
            <a:ext cx="12192000" cy="1026605"/>
          </a:xfrm>
          <a:prstGeom prst="rect">
            <a:avLst/>
          </a:prstGeom>
        </p:spPr>
      </p:pic>
      <p:sp>
        <p:nvSpPr>
          <p:cNvPr id="2" name="Rectangle 1">
            <a:extLst>
              <a:ext uri="{FF2B5EF4-FFF2-40B4-BE49-F238E27FC236}">
                <a16:creationId xmlns:a16="http://schemas.microsoft.com/office/drawing/2014/main" id="{E7DDC0C0-73C6-817C-C5E7-462C86275F50}"/>
              </a:ext>
            </a:extLst>
          </p:cNvPr>
          <p:cNvSpPr/>
          <p:nvPr/>
        </p:nvSpPr>
        <p:spPr>
          <a:xfrm>
            <a:off x="0" y="0"/>
            <a:ext cx="5518434" cy="707886"/>
          </a:xfrm>
          <a:prstGeom prst="rect">
            <a:avLst/>
          </a:prstGeom>
          <a:noFill/>
        </p:spPr>
        <p:txBody>
          <a:bodyPr wrap="none" lIns="91440" tIns="45720" rIns="91440" bIns="45720">
            <a:spAutoFit/>
          </a:bodyPr>
          <a:lstStyle/>
          <a:p>
            <a:pPr algn="ctr"/>
            <a:r>
              <a:rPr lang="en-US" sz="4000" b="1" dirty="0">
                <a:ln w="9525">
                  <a:solidFill>
                    <a:schemeClr val="bg1"/>
                  </a:solidFill>
                  <a:prstDash val="solid"/>
                </a:ln>
                <a:effectLst>
                  <a:outerShdw blurRad="12700" dist="38100" dir="2700000" algn="tl" rotWithShape="0">
                    <a:schemeClr val="bg1">
                      <a:lumMod val="50000"/>
                    </a:schemeClr>
                  </a:outerShdw>
                </a:effectLst>
              </a:rPr>
              <a:t>Precision-Recall Curve</a:t>
            </a:r>
            <a:endPar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TextBox 13">
            <a:extLst>
              <a:ext uri="{FF2B5EF4-FFF2-40B4-BE49-F238E27FC236}">
                <a16:creationId xmlns:a16="http://schemas.microsoft.com/office/drawing/2014/main" id="{9D8FBEDE-90C8-43F6-1690-3AAC117E03D0}"/>
              </a:ext>
            </a:extLst>
          </p:cNvPr>
          <p:cNvSpPr txBox="1"/>
          <p:nvPr/>
        </p:nvSpPr>
        <p:spPr>
          <a:xfrm>
            <a:off x="7228525" y="353943"/>
            <a:ext cx="4963475" cy="523220"/>
          </a:xfrm>
          <a:prstGeom prst="rect">
            <a:avLst/>
          </a:prstGeom>
          <a:noFill/>
        </p:spPr>
        <p:txBody>
          <a:bodyPr wrap="none" rtlCol="0">
            <a:spAutoFit/>
          </a:bodyPr>
          <a:lstStyle/>
          <a:p>
            <a:r>
              <a:rPr lang="en-US" sz="1400" dirty="0"/>
              <a:t>Precision = How many predicted attacks were actually attacks</a:t>
            </a:r>
          </a:p>
          <a:p>
            <a:r>
              <a:rPr lang="en-US" sz="1400" dirty="0"/>
              <a:t>Recall = How many of the actual attacks were detected.</a:t>
            </a:r>
          </a:p>
        </p:txBody>
      </p:sp>
      <p:sp>
        <p:nvSpPr>
          <p:cNvPr id="15" name="TextBox 14">
            <a:extLst>
              <a:ext uri="{FF2B5EF4-FFF2-40B4-BE49-F238E27FC236}">
                <a16:creationId xmlns:a16="http://schemas.microsoft.com/office/drawing/2014/main" id="{05CE134C-244D-EB8E-2B91-73056A874B07}"/>
              </a:ext>
            </a:extLst>
          </p:cNvPr>
          <p:cNvSpPr txBox="1"/>
          <p:nvPr/>
        </p:nvSpPr>
        <p:spPr>
          <a:xfrm>
            <a:off x="7630019" y="3553542"/>
            <a:ext cx="4642361" cy="307777"/>
          </a:xfrm>
          <a:prstGeom prst="rect">
            <a:avLst/>
          </a:prstGeom>
          <a:noFill/>
        </p:spPr>
        <p:txBody>
          <a:bodyPr wrap="none" rtlCol="0">
            <a:spAutoFit/>
          </a:bodyPr>
          <a:lstStyle/>
          <a:p>
            <a:r>
              <a:rPr lang="en-US" sz="1400" b="1" dirty="0">
                <a:solidFill>
                  <a:srgbClr val="FFC000"/>
                </a:solidFill>
              </a:rPr>
              <a:t>High Precision, Recall, Curve close to Top-Right corner </a:t>
            </a:r>
          </a:p>
        </p:txBody>
      </p:sp>
      <p:sp>
        <p:nvSpPr>
          <p:cNvPr id="16" name="Rectangle 15">
            <a:extLst>
              <a:ext uri="{FF2B5EF4-FFF2-40B4-BE49-F238E27FC236}">
                <a16:creationId xmlns:a16="http://schemas.microsoft.com/office/drawing/2014/main" id="{1D4F33AF-E8DF-2356-03C1-CEDFA4CD901F}"/>
              </a:ext>
            </a:extLst>
          </p:cNvPr>
          <p:cNvSpPr/>
          <p:nvPr/>
        </p:nvSpPr>
        <p:spPr>
          <a:xfrm>
            <a:off x="9623887" y="1234439"/>
            <a:ext cx="2423099" cy="923330"/>
          </a:xfrm>
          <a:prstGeom prst="rect">
            <a:avLst/>
          </a:prstGeom>
          <a:noFill/>
        </p:spPr>
        <p:txBody>
          <a:bodyPr wrap="square" lIns="91440" tIns="45720" rIns="91440" bIns="45720">
            <a:spAutoFit/>
          </a:bodyPr>
          <a:lstStyle/>
          <a:p>
            <a:pPr algn="ctr"/>
            <a:r>
              <a:rPr lang="en-US" sz="5400" b="0" cap="none" spc="0" dirty="0">
                <a:ln w="0"/>
                <a:solidFill>
                  <a:srgbClr val="FFC000"/>
                </a:solidFill>
                <a:effectLst>
                  <a:reflection blurRad="6350" stA="53000" endA="300" endPos="35500" dir="5400000" sy="-90000" algn="bl" rotWithShape="0"/>
                </a:effectLst>
                <a:latin typeface="Algerian" panose="04020705040A02060702" pitchFamily="82" charset="0"/>
              </a:rPr>
              <a:t>BEST?</a:t>
            </a:r>
          </a:p>
        </p:txBody>
      </p:sp>
      <p:sp>
        <p:nvSpPr>
          <p:cNvPr id="17" name="Arrow: Right 16">
            <a:extLst>
              <a:ext uri="{FF2B5EF4-FFF2-40B4-BE49-F238E27FC236}">
                <a16:creationId xmlns:a16="http://schemas.microsoft.com/office/drawing/2014/main" id="{88C22F02-6359-5A94-4451-0620B303FDFA}"/>
              </a:ext>
            </a:extLst>
          </p:cNvPr>
          <p:cNvSpPr/>
          <p:nvPr/>
        </p:nvSpPr>
        <p:spPr>
          <a:xfrm rot="5400000">
            <a:off x="10189640" y="2432528"/>
            <a:ext cx="1291590" cy="829423"/>
          </a:xfrm>
          <a:prstGeom prst="rightArrow">
            <a:avLst/>
          </a:prstGeom>
          <a:gradFill flip="none" rotWithShape="0">
            <a:gsLst>
              <a:gs pos="50000">
                <a:schemeClr val="accent1">
                  <a:lumMod val="5000"/>
                  <a:lumOff val="95000"/>
                </a:schemeClr>
              </a:gs>
              <a:gs pos="20000">
                <a:schemeClr val="accent2"/>
              </a:gs>
              <a:gs pos="71000">
                <a:srgbClr val="FFC000">
                  <a:lumMod val="80000"/>
                  <a:lumOff val="20000"/>
                </a:srgb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F668AC18-8240-0217-5B6F-F4223C145A6B}"/>
              </a:ext>
            </a:extLst>
          </p:cNvPr>
          <p:cNvSpPr txBox="1"/>
          <p:nvPr/>
        </p:nvSpPr>
        <p:spPr>
          <a:xfrm>
            <a:off x="7630019" y="4323673"/>
            <a:ext cx="6137910" cy="646331"/>
          </a:xfrm>
          <a:prstGeom prst="rect">
            <a:avLst/>
          </a:prstGeom>
          <a:noFill/>
        </p:spPr>
        <p:txBody>
          <a:bodyPr wrap="square">
            <a:spAutoFit/>
          </a:bodyPr>
          <a:lstStyle/>
          <a:p>
            <a:r>
              <a:rPr lang="en-US" sz="1200" dirty="0">
                <a:solidFill>
                  <a:srgbClr val="FFC000"/>
                </a:solidFill>
              </a:rPr>
              <a:t>Random forest, </a:t>
            </a:r>
            <a:r>
              <a:rPr lang="en-US" sz="1200" dirty="0" err="1">
                <a:solidFill>
                  <a:srgbClr val="FFC000"/>
                </a:solidFill>
              </a:rPr>
              <a:t>XGBoost</a:t>
            </a:r>
            <a:r>
              <a:rPr lang="en-US" sz="1200" dirty="0">
                <a:solidFill>
                  <a:srgbClr val="FFC000"/>
                </a:solidFill>
              </a:rPr>
              <a:t>, Voting Classifier – High Precision, Recall</a:t>
            </a:r>
          </a:p>
          <a:p>
            <a:r>
              <a:rPr lang="en-US" sz="1200" dirty="0"/>
              <a:t>SVM – Moderate Precision, Recall</a:t>
            </a:r>
          </a:p>
          <a:p>
            <a:r>
              <a:rPr lang="en-US" sz="1200" dirty="0"/>
              <a:t>Naïve Bayes – Precision drops at lower thresholds</a:t>
            </a:r>
          </a:p>
        </p:txBody>
      </p:sp>
      <p:pic>
        <p:nvPicPr>
          <p:cNvPr id="5" name="Picture 4" descr="A graph of a forest&#10;&#10;AI-generated content may be incorrect.">
            <a:extLst>
              <a:ext uri="{FF2B5EF4-FFF2-40B4-BE49-F238E27FC236}">
                <a16:creationId xmlns:a16="http://schemas.microsoft.com/office/drawing/2014/main" id="{5431F561-13E5-892D-977A-1D7D998CF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013" y="1320443"/>
            <a:ext cx="2523571" cy="2006823"/>
          </a:xfrm>
          <a:prstGeom prst="rect">
            <a:avLst/>
          </a:prstGeom>
          <a:ln w="38100">
            <a:solidFill>
              <a:srgbClr val="FFC000"/>
            </a:solidFill>
          </a:ln>
        </p:spPr>
      </p:pic>
      <p:pic>
        <p:nvPicPr>
          <p:cNvPr id="10" name="Picture 9" descr="A graph of a line&#10;&#10;AI-generated content may be incorrect.">
            <a:extLst>
              <a:ext uri="{FF2B5EF4-FFF2-40B4-BE49-F238E27FC236}">
                <a16:creationId xmlns:a16="http://schemas.microsoft.com/office/drawing/2014/main" id="{B7EDD0BC-47FA-7DED-086E-3E366D1794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2523" y="1320442"/>
            <a:ext cx="2550489" cy="2006823"/>
          </a:xfrm>
          <a:prstGeom prst="rect">
            <a:avLst/>
          </a:prstGeom>
          <a:ln w="38100">
            <a:solidFill>
              <a:srgbClr val="FFC000"/>
            </a:solidFill>
          </a:ln>
        </p:spPr>
      </p:pic>
      <p:pic>
        <p:nvPicPr>
          <p:cNvPr id="18" name="Picture 17" descr="A graph of a voting classifier&#10;&#10;AI-generated content may be incorrect.">
            <a:extLst>
              <a:ext uri="{FF2B5EF4-FFF2-40B4-BE49-F238E27FC236}">
                <a16:creationId xmlns:a16="http://schemas.microsoft.com/office/drawing/2014/main" id="{01E268EA-1E9F-00AE-1F42-A78F9178C6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6951" y="1309013"/>
            <a:ext cx="2611067" cy="2006823"/>
          </a:xfrm>
          <a:prstGeom prst="rect">
            <a:avLst/>
          </a:prstGeom>
          <a:ln w="38100">
            <a:solidFill>
              <a:srgbClr val="FFC000"/>
            </a:solidFill>
          </a:ln>
        </p:spPr>
      </p:pic>
      <p:pic>
        <p:nvPicPr>
          <p:cNvPr id="21" name="Picture 20" descr="A graph of a line&#10;&#10;AI-generated content may be incorrect.">
            <a:extLst>
              <a:ext uri="{FF2B5EF4-FFF2-40B4-BE49-F238E27FC236}">
                <a16:creationId xmlns:a16="http://schemas.microsoft.com/office/drawing/2014/main" id="{BEC3089D-8209-7372-8EA0-1BBC5E4D3A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6799" y="3493035"/>
            <a:ext cx="2523571" cy="2006822"/>
          </a:xfrm>
          <a:prstGeom prst="rect">
            <a:avLst/>
          </a:prstGeom>
        </p:spPr>
      </p:pic>
      <p:pic>
        <p:nvPicPr>
          <p:cNvPr id="23" name="Picture 22" descr="A graph of a line">
            <a:extLst>
              <a:ext uri="{FF2B5EF4-FFF2-40B4-BE49-F238E27FC236}">
                <a16:creationId xmlns:a16="http://schemas.microsoft.com/office/drawing/2014/main" id="{B81C7179-F9C7-E14C-94F2-E5B7F8E828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57366" y="3493035"/>
            <a:ext cx="2522136" cy="2006822"/>
          </a:xfrm>
          <a:prstGeom prst="rect">
            <a:avLst/>
          </a:prstGeom>
        </p:spPr>
      </p:pic>
    </p:spTree>
    <p:extLst>
      <p:ext uri="{BB962C8B-B14F-4D97-AF65-F5344CB8AC3E}">
        <p14:creationId xmlns:p14="http://schemas.microsoft.com/office/powerpoint/2010/main" val="826532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C8244-DDB2-6AFB-35FA-A175F45BE4A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D1A8F4B-05EC-B271-0F64-89A422A34096}"/>
              </a:ext>
            </a:extLst>
          </p:cNvPr>
          <p:cNvPicPr>
            <a:picLocks noChangeAspect="1"/>
          </p:cNvPicPr>
          <p:nvPr/>
        </p:nvPicPr>
        <p:blipFill>
          <a:blip r:embed="rId2"/>
          <a:stretch>
            <a:fillRect/>
          </a:stretch>
        </p:blipFill>
        <p:spPr>
          <a:xfrm>
            <a:off x="0" y="5831395"/>
            <a:ext cx="12192000" cy="1026605"/>
          </a:xfrm>
          <a:prstGeom prst="rect">
            <a:avLst/>
          </a:prstGeom>
        </p:spPr>
      </p:pic>
      <p:sp>
        <p:nvSpPr>
          <p:cNvPr id="2" name="Rectangle 1">
            <a:extLst>
              <a:ext uri="{FF2B5EF4-FFF2-40B4-BE49-F238E27FC236}">
                <a16:creationId xmlns:a16="http://schemas.microsoft.com/office/drawing/2014/main" id="{8345FFB3-B10B-44E2-0914-621919330E16}"/>
              </a:ext>
            </a:extLst>
          </p:cNvPr>
          <p:cNvSpPr/>
          <p:nvPr/>
        </p:nvSpPr>
        <p:spPr>
          <a:xfrm>
            <a:off x="0" y="41564"/>
            <a:ext cx="7153817" cy="707886"/>
          </a:xfrm>
          <a:prstGeom prst="rect">
            <a:avLst/>
          </a:prstGeom>
          <a:noFill/>
        </p:spPr>
        <p:txBody>
          <a:bodyPr wrap="none" lIns="91440" tIns="45720" rIns="91440" bIns="45720">
            <a:spAutoFit/>
          </a:bodyPr>
          <a:lstStyle/>
          <a:p>
            <a:pPr algn="ctr"/>
            <a:r>
              <a:rPr lang="en-US" sz="4000" b="1" dirty="0">
                <a:ln w="9525">
                  <a:solidFill>
                    <a:schemeClr val="bg1"/>
                  </a:solidFill>
                  <a:prstDash val="solid"/>
                </a:ln>
                <a:effectLst>
                  <a:outerShdw blurRad="12700" dist="38100" dir="2700000" algn="tl" rotWithShape="0">
                    <a:schemeClr val="bg1">
                      <a:lumMod val="50000"/>
                    </a:schemeClr>
                  </a:outerShdw>
                </a:effectLst>
              </a:rPr>
              <a:t>Results – Supervised Learning</a:t>
            </a:r>
            <a:endPar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aphicFrame>
        <p:nvGraphicFramePr>
          <p:cNvPr id="4" name="Table 3">
            <a:extLst>
              <a:ext uri="{FF2B5EF4-FFF2-40B4-BE49-F238E27FC236}">
                <a16:creationId xmlns:a16="http://schemas.microsoft.com/office/drawing/2014/main" id="{F45E5F88-AC2B-FDA5-235A-F84172E567D6}"/>
              </a:ext>
            </a:extLst>
          </p:cNvPr>
          <p:cNvGraphicFramePr>
            <a:graphicFrameLocks noGrp="1"/>
          </p:cNvGraphicFramePr>
          <p:nvPr>
            <p:extLst>
              <p:ext uri="{D42A27DB-BD31-4B8C-83A1-F6EECF244321}">
                <p14:modId xmlns:p14="http://schemas.microsoft.com/office/powerpoint/2010/main" val="2570107906"/>
              </p:ext>
            </p:extLst>
          </p:nvPr>
        </p:nvGraphicFramePr>
        <p:xfrm>
          <a:off x="93520" y="749450"/>
          <a:ext cx="7668489" cy="4561071"/>
        </p:xfrm>
        <a:graphic>
          <a:graphicData uri="http://schemas.openxmlformats.org/drawingml/2006/table">
            <a:tbl>
              <a:tblPr/>
              <a:tblGrid>
                <a:gridCol w="1036122">
                  <a:extLst>
                    <a:ext uri="{9D8B030D-6E8A-4147-A177-3AD203B41FA5}">
                      <a16:colId xmlns:a16="http://schemas.microsoft.com/office/drawing/2014/main" val="2264747325"/>
                    </a:ext>
                  </a:extLst>
                </a:gridCol>
                <a:gridCol w="1036122">
                  <a:extLst>
                    <a:ext uri="{9D8B030D-6E8A-4147-A177-3AD203B41FA5}">
                      <a16:colId xmlns:a16="http://schemas.microsoft.com/office/drawing/2014/main" val="1172618676"/>
                    </a:ext>
                  </a:extLst>
                </a:gridCol>
                <a:gridCol w="1036122">
                  <a:extLst>
                    <a:ext uri="{9D8B030D-6E8A-4147-A177-3AD203B41FA5}">
                      <a16:colId xmlns:a16="http://schemas.microsoft.com/office/drawing/2014/main" val="847039246"/>
                    </a:ext>
                  </a:extLst>
                </a:gridCol>
                <a:gridCol w="1036122">
                  <a:extLst>
                    <a:ext uri="{9D8B030D-6E8A-4147-A177-3AD203B41FA5}">
                      <a16:colId xmlns:a16="http://schemas.microsoft.com/office/drawing/2014/main" val="279377396"/>
                    </a:ext>
                  </a:extLst>
                </a:gridCol>
                <a:gridCol w="1036122">
                  <a:extLst>
                    <a:ext uri="{9D8B030D-6E8A-4147-A177-3AD203B41FA5}">
                      <a16:colId xmlns:a16="http://schemas.microsoft.com/office/drawing/2014/main" val="2193031909"/>
                    </a:ext>
                  </a:extLst>
                </a:gridCol>
                <a:gridCol w="1036122">
                  <a:extLst>
                    <a:ext uri="{9D8B030D-6E8A-4147-A177-3AD203B41FA5}">
                      <a16:colId xmlns:a16="http://schemas.microsoft.com/office/drawing/2014/main" val="3836776758"/>
                    </a:ext>
                  </a:extLst>
                </a:gridCol>
                <a:gridCol w="1451757">
                  <a:extLst>
                    <a:ext uri="{9D8B030D-6E8A-4147-A177-3AD203B41FA5}">
                      <a16:colId xmlns:a16="http://schemas.microsoft.com/office/drawing/2014/main" val="2833003586"/>
                    </a:ext>
                  </a:extLst>
                </a:gridCol>
              </a:tblGrid>
              <a:tr h="481511">
                <a:tc>
                  <a:txBody>
                    <a:bodyPr/>
                    <a:lstStyle/>
                    <a:p>
                      <a:r>
                        <a:rPr lang="en-US" sz="1400" dirty="0"/>
                        <a:t>Model</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Accuracy (%)</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Precision (%)</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Recall (%)</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F1-Score (%)</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AUC-ROC</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Notes</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474212"/>
                  </a:ext>
                </a:extLst>
              </a:tr>
              <a:tr h="894125">
                <a:tc>
                  <a:txBody>
                    <a:bodyPr/>
                    <a:lstStyle/>
                    <a:p>
                      <a:r>
                        <a:rPr lang="en-US" sz="1400" b="1" dirty="0">
                          <a:solidFill>
                            <a:srgbClr val="FFC000"/>
                          </a:solidFill>
                        </a:rPr>
                        <a:t>Random Forest</a:t>
                      </a:r>
                      <a:endParaRPr lang="en-US" sz="1400" dirty="0">
                        <a:solidFill>
                          <a:srgbClr val="FFC000"/>
                        </a:solidFill>
                      </a:endParaRP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98.84</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98.91</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98.45</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98.68</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0.99</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Strong precision-recall,</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4814549"/>
                  </a:ext>
                </a:extLst>
              </a:tr>
              <a:tr h="894125">
                <a:tc>
                  <a:txBody>
                    <a:bodyPr/>
                    <a:lstStyle/>
                    <a:p>
                      <a:r>
                        <a:rPr lang="en-US" sz="1400" b="1" dirty="0" err="1">
                          <a:solidFill>
                            <a:srgbClr val="FFC000"/>
                          </a:solidFill>
                        </a:rPr>
                        <a:t>XGBoost</a:t>
                      </a:r>
                      <a:endParaRPr lang="en-US" sz="1400" dirty="0">
                        <a:solidFill>
                          <a:srgbClr val="FFC000"/>
                        </a:solidFill>
                      </a:endParaRP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98.72</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97.60</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99.74</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98.66</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0.99</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No false negatives, a few false positives</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8107232"/>
                  </a:ext>
                </a:extLst>
              </a:tr>
              <a:tr h="687818">
                <a:tc>
                  <a:txBody>
                    <a:bodyPr/>
                    <a:lstStyle/>
                    <a:p>
                      <a:r>
                        <a:rPr lang="en-US" sz="1400" b="1" dirty="0">
                          <a:solidFill>
                            <a:srgbClr val="FFC000"/>
                          </a:solidFill>
                        </a:rPr>
                        <a:t>Voting Classifier</a:t>
                      </a:r>
                      <a:endParaRPr lang="en-US" sz="1400" dirty="0">
                        <a:solidFill>
                          <a:srgbClr val="FFC000"/>
                        </a:solidFill>
                      </a:endParaRP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98.87</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99.45</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99.41</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99.43</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0.99</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Best overall balance</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5203019"/>
                  </a:ext>
                </a:extLst>
              </a:tr>
              <a:tr h="687818">
                <a:tc>
                  <a:txBody>
                    <a:bodyPr/>
                    <a:lstStyle/>
                    <a:p>
                      <a:r>
                        <a:rPr lang="en-US" sz="1400" b="1" dirty="0"/>
                        <a:t>SVM</a:t>
                      </a:r>
                      <a:endParaRPr lang="en-US" sz="1400" dirty="0"/>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98.61</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99.43</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99.43</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99.43</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0.99</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Good Precision &amp; Recall</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7512366"/>
                  </a:ext>
                </a:extLst>
              </a:tr>
              <a:tr h="894125">
                <a:tc>
                  <a:txBody>
                    <a:bodyPr/>
                    <a:lstStyle/>
                    <a:p>
                      <a:r>
                        <a:rPr lang="en-US" sz="1400" b="1" dirty="0"/>
                        <a:t>Naive Bayes</a:t>
                      </a:r>
                      <a:endParaRPr lang="en-US" sz="1400" dirty="0"/>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97.93</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99.41</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99.39</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99.40</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0.98</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Lower accuracy, Strong overall</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3572099"/>
                  </a:ext>
                </a:extLst>
              </a:tr>
            </a:tbl>
          </a:graphicData>
        </a:graphic>
      </p:graphicFrame>
      <p:sp>
        <p:nvSpPr>
          <p:cNvPr id="6" name="TextBox 5">
            <a:extLst>
              <a:ext uri="{FF2B5EF4-FFF2-40B4-BE49-F238E27FC236}">
                <a16:creationId xmlns:a16="http://schemas.microsoft.com/office/drawing/2014/main" id="{2BF60D7C-6A25-AAF8-A18F-415327F267F8}"/>
              </a:ext>
            </a:extLst>
          </p:cNvPr>
          <p:cNvSpPr txBox="1"/>
          <p:nvPr/>
        </p:nvSpPr>
        <p:spPr>
          <a:xfrm>
            <a:off x="7855529" y="488373"/>
            <a:ext cx="1910395" cy="1107996"/>
          </a:xfrm>
          <a:prstGeom prst="rect">
            <a:avLst/>
          </a:prstGeom>
          <a:noFill/>
        </p:spPr>
        <p:txBody>
          <a:bodyPr wrap="none" rtlCol="0">
            <a:spAutoFit/>
          </a:bodyPr>
          <a:lstStyle/>
          <a:p>
            <a:r>
              <a:rPr lang="en-US" b="1" dirty="0"/>
              <a:t>Best Models</a:t>
            </a:r>
          </a:p>
          <a:p>
            <a:pPr marL="285750" indent="-285750">
              <a:buFont typeface="Arial" panose="020B0604020202020204" pitchFamily="34" charset="0"/>
              <a:buChar char="•"/>
            </a:pPr>
            <a:r>
              <a:rPr lang="en-US" sz="1600" dirty="0"/>
              <a:t>Voting Classifier</a:t>
            </a:r>
          </a:p>
          <a:p>
            <a:pPr marL="285750" indent="-285750">
              <a:buFont typeface="Arial" panose="020B0604020202020204" pitchFamily="34" charset="0"/>
              <a:buChar char="•"/>
            </a:pPr>
            <a:r>
              <a:rPr lang="en-US" sz="1600" dirty="0"/>
              <a:t>Random Forest</a:t>
            </a:r>
          </a:p>
          <a:p>
            <a:pPr marL="285750" indent="-285750">
              <a:buFont typeface="Arial" panose="020B0604020202020204" pitchFamily="34" charset="0"/>
              <a:buChar char="•"/>
            </a:pPr>
            <a:r>
              <a:rPr lang="en-US" sz="1600" dirty="0" err="1"/>
              <a:t>XGBoost</a:t>
            </a:r>
            <a:endParaRPr lang="en-US" sz="1600" dirty="0"/>
          </a:p>
        </p:txBody>
      </p:sp>
      <p:pic>
        <p:nvPicPr>
          <p:cNvPr id="10" name="Picture 9" descr="A graph of different colored squares&#10;&#10;AI-generated content may be incorrect.">
            <a:extLst>
              <a:ext uri="{FF2B5EF4-FFF2-40B4-BE49-F238E27FC236}">
                <a16:creationId xmlns:a16="http://schemas.microsoft.com/office/drawing/2014/main" id="{31DDCC88-F718-D1D3-AD07-F34CD0D55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498" y="1862905"/>
            <a:ext cx="4166981" cy="3447615"/>
          </a:xfrm>
          <a:prstGeom prst="rect">
            <a:avLst/>
          </a:prstGeom>
        </p:spPr>
      </p:pic>
    </p:spTree>
    <p:extLst>
      <p:ext uri="{BB962C8B-B14F-4D97-AF65-F5344CB8AC3E}">
        <p14:creationId xmlns:p14="http://schemas.microsoft.com/office/powerpoint/2010/main" val="1147960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96C06-45EA-3F5C-9F0C-7F069AFAEE4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DCB7E50-9990-2ABB-4CB7-BE42BD38A4B5}"/>
              </a:ext>
            </a:extLst>
          </p:cNvPr>
          <p:cNvPicPr>
            <a:picLocks noChangeAspect="1"/>
          </p:cNvPicPr>
          <p:nvPr/>
        </p:nvPicPr>
        <p:blipFill>
          <a:blip r:embed="rId3"/>
          <a:stretch>
            <a:fillRect/>
          </a:stretch>
        </p:blipFill>
        <p:spPr>
          <a:xfrm>
            <a:off x="0" y="5831395"/>
            <a:ext cx="12192000" cy="1026605"/>
          </a:xfrm>
          <a:prstGeom prst="rect">
            <a:avLst/>
          </a:prstGeom>
        </p:spPr>
      </p:pic>
      <p:sp>
        <p:nvSpPr>
          <p:cNvPr id="2" name="Rectangle 1">
            <a:extLst>
              <a:ext uri="{FF2B5EF4-FFF2-40B4-BE49-F238E27FC236}">
                <a16:creationId xmlns:a16="http://schemas.microsoft.com/office/drawing/2014/main" id="{31F1F17B-9704-107F-B9CB-23719A11A214}"/>
              </a:ext>
            </a:extLst>
          </p:cNvPr>
          <p:cNvSpPr/>
          <p:nvPr/>
        </p:nvSpPr>
        <p:spPr>
          <a:xfrm>
            <a:off x="0" y="10150"/>
            <a:ext cx="3950057"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PU</a:t>
            </a: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Learning</a:t>
            </a:r>
          </a:p>
        </p:txBody>
      </p:sp>
      <p:sp>
        <p:nvSpPr>
          <p:cNvPr id="5" name="TextBox 4">
            <a:extLst>
              <a:ext uri="{FF2B5EF4-FFF2-40B4-BE49-F238E27FC236}">
                <a16:creationId xmlns:a16="http://schemas.microsoft.com/office/drawing/2014/main" id="{257CC9CD-2494-C2CB-DF30-17184EFA4CB2}"/>
              </a:ext>
            </a:extLst>
          </p:cNvPr>
          <p:cNvSpPr txBox="1"/>
          <p:nvPr/>
        </p:nvSpPr>
        <p:spPr>
          <a:xfrm>
            <a:off x="0" y="885453"/>
            <a:ext cx="11209001" cy="492443"/>
          </a:xfrm>
          <a:prstGeom prst="rect">
            <a:avLst/>
          </a:prstGeom>
          <a:noFill/>
        </p:spPr>
        <p:txBody>
          <a:bodyPr wrap="square" rtlCol="0">
            <a:spAutoFit/>
          </a:bodyPr>
          <a:lstStyle/>
          <a:p>
            <a:r>
              <a:rPr lang="en-US" sz="1400" b="1" dirty="0"/>
              <a:t>Confusion Matrix</a:t>
            </a:r>
          </a:p>
          <a:p>
            <a:r>
              <a:rPr lang="en-US" sz="1200" dirty="0"/>
              <a:t>Prediction performance for </a:t>
            </a:r>
            <a:r>
              <a:rPr lang="en-US" sz="1200" dirty="0" err="1"/>
              <a:t>Elkanoto</a:t>
            </a:r>
            <a:r>
              <a:rPr lang="en-US" sz="1200" dirty="0"/>
              <a:t> PU, Bagging PU, PU SVM and Two-Step PU Learning based on actual vs predicted classes</a:t>
            </a:r>
          </a:p>
        </p:txBody>
      </p:sp>
      <p:pic>
        <p:nvPicPr>
          <p:cNvPr id="6150" name="Picture 6" descr="Generated image">
            <a:extLst>
              <a:ext uri="{FF2B5EF4-FFF2-40B4-BE49-F238E27FC236}">
                <a16:creationId xmlns:a16="http://schemas.microsoft.com/office/drawing/2014/main" id="{0CD1EA51-2D9D-5328-E571-6C0E54EF4C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1163" y="-14543"/>
            <a:ext cx="3270837" cy="3270837"/>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249512CB-4A2C-2B5C-0935-C5F6051CAD99}"/>
              </a:ext>
            </a:extLst>
          </p:cNvPr>
          <p:cNvSpPr txBox="1"/>
          <p:nvPr/>
        </p:nvSpPr>
        <p:spPr>
          <a:xfrm>
            <a:off x="5970372" y="2969036"/>
            <a:ext cx="4680375" cy="1384995"/>
          </a:xfrm>
          <a:prstGeom prst="rect">
            <a:avLst/>
          </a:prstGeom>
          <a:noFill/>
        </p:spPr>
        <p:txBody>
          <a:bodyPr wrap="square" rtlCol="0">
            <a:spAutoFit/>
          </a:bodyPr>
          <a:lstStyle/>
          <a:p>
            <a:pPr algn="just"/>
            <a:r>
              <a:rPr lang="en-US" sz="1200" dirty="0">
                <a:solidFill>
                  <a:srgbClr val="FFC000"/>
                </a:solidFill>
              </a:rPr>
              <a:t>Two-Step PU Learning showed the best balance, Very few false positives, false negatives.</a:t>
            </a:r>
          </a:p>
          <a:p>
            <a:pPr algn="just"/>
            <a:endParaRPr lang="en-US" sz="1200" dirty="0"/>
          </a:p>
          <a:p>
            <a:pPr algn="just"/>
            <a:r>
              <a:rPr lang="en-US" sz="1200" dirty="0"/>
              <a:t>Bagging PU and SVM PU had good performance with slightly higher mistakes </a:t>
            </a:r>
          </a:p>
          <a:p>
            <a:pPr algn="just"/>
            <a:endParaRPr lang="en-US" sz="1200" dirty="0"/>
          </a:p>
          <a:p>
            <a:pPr algn="just"/>
            <a:r>
              <a:rPr lang="en-US" sz="1200" dirty="0" err="1"/>
              <a:t>Elkanoto</a:t>
            </a:r>
            <a:r>
              <a:rPr lang="en-US" sz="1200" dirty="0"/>
              <a:t> PU struggled to identify attacks, mostly predicted as benign</a:t>
            </a:r>
          </a:p>
        </p:txBody>
      </p:sp>
      <p:sp>
        <p:nvSpPr>
          <p:cNvPr id="9" name="TextBox 8">
            <a:extLst>
              <a:ext uri="{FF2B5EF4-FFF2-40B4-BE49-F238E27FC236}">
                <a16:creationId xmlns:a16="http://schemas.microsoft.com/office/drawing/2014/main" id="{63A912E4-D1D5-9E2A-90C0-59BFACDD0888}"/>
              </a:ext>
            </a:extLst>
          </p:cNvPr>
          <p:cNvSpPr txBox="1"/>
          <p:nvPr/>
        </p:nvSpPr>
        <p:spPr>
          <a:xfrm>
            <a:off x="6285335" y="5157633"/>
            <a:ext cx="5271655" cy="523220"/>
          </a:xfrm>
          <a:prstGeom prst="rect">
            <a:avLst/>
          </a:prstGeom>
          <a:noFill/>
        </p:spPr>
        <p:txBody>
          <a:bodyPr wrap="square" rtlCol="0">
            <a:spAutoFit/>
          </a:bodyPr>
          <a:lstStyle/>
          <a:p>
            <a:r>
              <a:rPr lang="en-US" sz="1400" b="1" dirty="0"/>
              <a:t>Overall</a:t>
            </a:r>
            <a:r>
              <a:rPr lang="en-US" sz="1400" dirty="0"/>
              <a:t>, PU Learning models were able to detect attacks reasonably well </a:t>
            </a:r>
            <a:r>
              <a:rPr lang="en-US" sz="1400" b="1" dirty="0"/>
              <a:t>even without labeled negatives</a:t>
            </a:r>
            <a:r>
              <a:rPr lang="en-US" sz="1400" dirty="0"/>
              <a:t>.</a:t>
            </a:r>
          </a:p>
        </p:txBody>
      </p:sp>
      <p:pic>
        <p:nvPicPr>
          <p:cNvPr id="11" name="Picture 10" descr="A blue squares with white text&#10;&#10;AI-generated content may be incorrect.">
            <a:extLst>
              <a:ext uri="{FF2B5EF4-FFF2-40B4-BE49-F238E27FC236}">
                <a16:creationId xmlns:a16="http://schemas.microsoft.com/office/drawing/2014/main" id="{C92A06E2-937D-07D5-FF18-6CB63E28F6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192" y="1528438"/>
            <a:ext cx="2829995" cy="2288253"/>
          </a:xfrm>
          <a:prstGeom prst="rect">
            <a:avLst/>
          </a:prstGeom>
          <a:ln w="38100">
            <a:solidFill>
              <a:srgbClr val="FFC000"/>
            </a:solidFill>
          </a:ln>
        </p:spPr>
      </p:pic>
      <p:pic>
        <p:nvPicPr>
          <p:cNvPr id="13" name="Picture 12" descr="A blue and white chart&#10;&#10;AI-generated content may be incorrect.">
            <a:extLst>
              <a:ext uri="{FF2B5EF4-FFF2-40B4-BE49-F238E27FC236}">
                <a16:creationId xmlns:a16="http://schemas.microsoft.com/office/drawing/2014/main" id="{D274C2DF-E3D0-CD00-FA43-0705B6691E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406" y="3914413"/>
            <a:ext cx="2085031" cy="1766440"/>
          </a:xfrm>
          <a:prstGeom prst="rect">
            <a:avLst/>
          </a:prstGeom>
        </p:spPr>
      </p:pic>
      <p:pic>
        <p:nvPicPr>
          <p:cNvPr id="15" name="Picture 14" descr="A blue squares with white text&#10;&#10;AI-generated content may be incorrect.">
            <a:extLst>
              <a:ext uri="{FF2B5EF4-FFF2-40B4-BE49-F238E27FC236}">
                <a16:creationId xmlns:a16="http://schemas.microsoft.com/office/drawing/2014/main" id="{03C9CBCB-2C27-F28A-6FC8-3A0A94A0C9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6256" y="1528438"/>
            <a:ext cx="2804046" cy="2301471"/>
          </a:xfrm>
          <a:prstGeom prst="rect">
            <a:avLst/>
          </a:prstGeom>
        </p:spPr>
      </p:pic>
      <p:pic>
        <p:nvPicPr>
          <p:cNvPr id="17" name="Picture 16" descr="A blue squares with white text&#10;&#10;AI-generated content may be incorrect.">
            <a:extLst>
              <a:ext uri="{FF2B5EF4-FFF2-40B4-BE49-F238E27FC236}">
                <a16:creationId xmlns:a16="http://schemas.microsoft.com/office/drawing/2014/main" id="{086456A0-EC19-2DFF-9CEE-CE27CB051E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5507" y="3903958"/>
            <a:ext cx="2245131" cy="1788053"/>
          </a:xfrm>
          <a:prstGeom prst="rect">
            <a:avLst/>
          </a:prstGeom>
        </p:spPr>
      </p:pic>
    </p:spTree>
    <p:extLst>
      <p:ext uri="{BB962C8B-B14F-4D97-AF65-F5344CB8AC3E}">
        <p14:creationId xmlns:p14="http://schemas.microsoft.com/office/powerpoint/2010/main" val="3974846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9397D-828D-B346-929F-188FC82493A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6ED755B-6A7A-0F93-7ABF-EBA7BE6D8EFB}"/>
              </a:ext>
            </a:extLst>
          </p:cNvPr>
          <p:cNvPicPr>
            <a:picLocks noChangeAspect="1"/>
          </p:cNvPicPr>
          <p:nvPr/>
        </p:nvPicPr>
        <p:blipFill>
          <a:blip r:embed="rId2"/>
          <a:stretch>
            <a:fillRect/>
          </a:stretch>
        </p:blipFill>
        <p:spPr>
          <a:xfrm>
            <a:off x="0" y="5831395"/>
            <a:ext cx="12192000" cy="1026605"/>
          </a:xfrm>
          <a:prstGeom prst="rect">
            <a:avLst/>
          </a:prstGeom>
        </p:spPr>
      </p:pic>
      <p:sp>
        <p:nvSpPr>
          <p:cNvPr id="14" name="Rectangle 13">
            <a:extLst>
              <a:ext uri="{FF2B5EF4-FFF2-40B4-BE49-F238E27FC236}">
                <a16:creationId xmlns:a16="http://schemas.microsoft.com/office/drawing/2014/main" id="{2A1F74EE-20C6-5C88-772F-1540F8C87EA9}"/>
              </a:ext>
            </a:extLst>
          </p:cNvPr>
          <p:cNvSpPr/>
          <p:nvPr/>
        </p:nvSpPr>
        <p:spPr>
          <a:xfrm>
            <a:off x="0" y="0"/>
            <a:ext cx="3405484" cy="584775"/>
          </a:xfrm>
          <a:prstGeom prst="rect">
            <a:avLst/>
          </a:prstGeom>
          <a:noFill/>
        </p:spPr>
        <p:txBody>
          <a:bodyPr wrap="none" lIns="91440" tIns="45720" rIns="91440" bIns="45720">
            <a:spAutoFit/>
          </a:bodyPr>
          <a:lstStyle/>
          <a:p>
            <a:pPr algn="ctr"/>
            <a:r>
              <a:rPr lang="en-US" sz="3200" b="1" dirty="0">
                <a:ln w="9525">
                  <a:solidFill>
                    <a:schemeClr val="bg1"/>
                  </a:solidFill>
                  <a:prstDash val="solid"/>
                </a:ln>
                <a:effectLst>
                  <a:outerShdw blurRad="12700" dist="38100" dir="2700000" algn="tl" rotWithShape="0">
                    <a:schemeClr val="bg1">
                      <a:lumMod val="50000"/>
                    </a:schemeClr>
                  </a:outerShdw>
                </a:effectLst>
              </a:rPr>
              <a:t>ROC – AUC Curve</a:t>
            </a:r>
            <a:endPar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8" name="TextBox 17">
            <a:extLst>
              <a:ext uri="{FF2B5EF4-FFF2-40B4-BE49-F238E27FC236}">
                <a16:creationId xmlns:a16="http://schemas.microsoft.com/office/drawing/2014/main" id="{8BEEBFDE-4ECF-949D-9378-FE5B5DB59FAA}"/>
              </a:ext>
            </a:extLst>
          </p:cNvPr>
          <p:cNvSpPr txBox="1"/>
          <p:nvPr/>
        </p:nvSpPr>
        <p:spPr>
          <a:xfrm>
            <a:off x="6774873" y="1237344"/>
            <a:ext cx="2556611" cy="1354217"/>
          </a:xfrm>
          <a:prstGeom prst="rect">
            <a:avLst/>
          </a:prstGeom>
          <a:noFill/>
        </p:spPr>
        <p:txBody>
          <a:bodyPr wrap="square" rtlCol="0">
            <a:spAutoFit/>
          </a:bodyPr>
          <a:lstStyle/>
          <a:p>
            <a:r>
              <a:rPr lang="en-US" dirty="0"/>
              <a:t>ROC AUC Curve:</a:t>
            </a:r>
          </a:p>
          <a:p>
            <a:pPr marL="285750" indent="-285750">
              <a:buFont typeface="Arial" panose="020B0604020202020204" pitchFamily="34" charset="0"/>
              <a:buChar char="•"/>
            </a:pPr>
            <a:r>
              <a:rPr lang="en-US" sz="1600" dirty="0"/>
              <a:t>Two-Step PU  ~ 1.00</a:t>
            </a:r>
          </a:p>
          <a:p>
            <a:pPr marL="285750" indent="-285750">
              <a:buFont typeface="Arial" panose="020B0604020202020204" pitchFamily="34" charset="0"/>
              <a:buChar char="•"/>
            </a:pPr>
            <a:r>
              <a:rPr lang="en-US" sz="1600" dirty="0" err="1"/>
              <a:t>Elkanoto</a:t>
            </a:r>
            <a:r>
              <a:rPr lang="en-US" sz="1600" dirty="0"/>
              <a:t> PU ~ 0.99</a:t>
            </a:r>
          </a:p>
          <a:p>
            <a:pPr marL="285750" indent="-285750">
              <a:buFont typeface="Arial" panose="020B0604020202020204" pitchFamily="34" charset="0"/>
              <a:buChar char="•"/>
            </a:pPr>
            <a:r>
              <a:rPr lang="en-US" sz="1600" dirty="0"/>
              <a:t>Bagging PU ~ 1.00</a:t>
            </a:r>
          </a:p>
          <a:p>
            <a:pPr marL="285750" indent="-285750">
              <a:buFont typeface="Arial" panose="020B0604020202020204" pitchFamily="34" charset="0"/>
              <a:buChar char="•"/>
            </a:pPr>
            <a:r>
              <a:rPr lang="en-US" sz="1600" dirty="0"/>
              <a:t>PU SVM ~ 1.00</a:t>
            </a:r>
          </a:p>
        </p:txBody>
      </p:sp>
      <p:sp>
        <p:nvSpPr>
          <p:cNvPr id="20" name="TextBox 19">
            <a:extLst>
              <a:ext uri="{FF2B5EF4-FFF2-40B4-BE49-F238E27FC236}">
                <a16:creationId xmlns:a16="http://schemas.microsoft.com/office/drawing/2014/main" id="{697C22D3-8550-7C46-A9C7-BE09147A38CA}"/>
              </a:ext>
            </a:extLst>
          </p:cNvPr>
          <p:cNvSpPr txBox="1"/>
          <p:nvPr/>
        </p:nvSpPr>
        <p:spPr>
          <a:xfrm>
            <a:off x="5844569" y="2697204"/>
            <a:ext cx="3363485" cy="1200329"/>
          </a:xfrm>
          <a:prstGeom prst="rect">
            <a:avLst/>
          </a:prstGeom>
          <a:noFill/>
        </p:spPr>
        <p:txBody>
          <a:bodyPr wrap="none" rtlCol="0">
            <a:spAutoFit/>
          </a:bodyPr>
          <a:lstStyle/>
          <a:p>
            <a:r>
              <a:rPr lang="en-US" dirty="0"/>
              <a:t>X-axis – False Positive Rate</a:t>
            </a:r>
          </a:p>
          <a:p>
            <a:r>
              <a:rPr lang="en-US" dirty="0"/>
              <a:t>Y –axis – True Positive Rate</a:t>
            </a:r>
          </a:p>
          <a:p>
            <a:r>
              <a:rPr lang="en-US" dirty="0"/>
              <a:t>AUC ~ 1.0  </a:t>
            </a:r>
            <a:r>
              <a:rPr lang="en-US" dirty="0">
                <a:sym typeface="Wingdings" panose="05000000000000000000" pitchFamily="2" charset="2"/>
              </a:rPr>
              <a:t> Perfect Separation</a:t>
            </a:r>
          </a:p>
          <a:p>
            <a:r>
              <a:rPr lang="en-US" dirty="0">
                <a:sym typeface="Wingdings" panose="05000000000000000000" pitchFamily="2" charset="2"/>
              </a:rPr>
              <a:t>AUC ~ 0.5  Random Guessing</a:t>
            </a:r>
            <a:endParaRPr lang="en-US" dirty="0"/>
          </a:p>
        </p:txBody>
      </p:sp>
      <p:sp>
        <p:nvSpPr>
          <p:cNvPr id="21" name="TextBox 20">
            <a:extLst>
              <a:ext uri="{FF2B5EF4-FFF2-40B4-BE49-F238E27FC236}">
                <a16:creationId xmlns:a16="http://schemas.microsoft.com/office/drawing/2014/main" id="{E1C1A7EE-7C52-0EEE-934E-74F02F4498D6}"/>
              </a:ext>
            </a:extLst>
          </p:cNvPr>
          <p:cNvSpPr txBox="1"/>
          <p:nvPr/>
        </p:nvSpPr>
        <p:spPr>
          <a:xfrm>
            <a:off x="5690992" y="4250615"/>
            <a:ext cx="6519482" cy="1200329"/>
          </a:xfrm>
          <a:prstGeom prst="rect">
            <a:avLst/>
          </a:prstGeom>
          <a:noFill/>
        </p:spPr>
        <p:txBody>
          <a:bodyPr wrap="square" rtlCol="0">
            <a:spAutoFit/>
          </a:bodyPr>
          <a:lstStyle/>
          <a:p>
            <a:r>
              <a:rPr lang="en-US" dirty="0">
                <a:solidFill>
                  <a:srgbClr val="FFC000"/>
                </a:solidFill>
              </a:rPr>
              <a:t>Two-Step PU, Bagging PU  - Perfect Separation</a:t>
            </a:r>
          </a:p>
          <a:p>
            <a:r>
              <a:rPr lang="en-US" dirty="0"/>
              <a:t>PU SVM – Good, But less separation</a:t>
            </a:r>
          </a:p>
          <a:p>
            <a:r>
              <a:rPr lang="en-US" dirty="0" err="1"/>
              <a:t>Elkanoto</a:t>
            </a:r>
            <a:r>
              <a:rPr lang="en-US" dirty="0"/>
              <a:t> PU – Slightly less ideal than others, but still strong (AUC = 0.99)</a:t>
            </a:r>
          </a:p>
        </p:txBody>
      </p:sp>
      <p:pic>
        <p:nvPicPr>
          <p:cNvPr id="3" name="Picture 2" descr="A graph of a diagram&#10;&#10;AI-generated content may be incorrect.">
            <a:extLst>
              <a:ext uri="{FF2B5EF4-FFF2-40B4-BE49-F238E27FC236}">
                <a16:creationId xmlns:a16="http://schemas.microsoft.com/office/drawing/2014/main" id="{295EFC42-556A-2F66-920A-D9F9C9A57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826" y="1029049"/>
            <a:ext cx="5294692" cy="4103681"/>
          </a:xfrm>
          <a:prstGeom prst="rect">
            <a:avLst/>
          </a:prstGeom>
        </p:spPr>
      </p:pic>
    </p:spTree>
    <p:extLst>
      <p:ext uri="{BB962C8B-B14F-4D97-AF65-F5344CB8AC3E}">
        <p14:creationId xmlns:p14="http://schemas.microsoft.com/office/powerpoint/2010/main" val="3266212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C25B7B-546A-8B3F-F2D5-8C10842B60F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7FA3768-92F5-7283-E9DA-1CA8EF2C20F6}"/>
              </a:ext>
            </a:extLst>
          </p:cNvPr>
          <p:cNvPicPr>
            <a:picLocks noChangeAspect="1"/>
          </p:cNvPicPr>
          <p:nvPr/>
        </p:nvPicPr>
        <p:blipFill>
          <a:blip r:embed="rId2"/>
          <a:stretch>
            <a:fillRect/>
          </a:stretch>
        </p:blipFill>
        <p:spPr>
          <a:xfrm>
            <a:off x="0" y="5831395"/>
            <a:ext cx="12192000" cy="1026605"/>
          </a:xfrm>
          <a:prstGeom prst="rect">
            <a:avLst/>
          </a:prstGeom>
        </p:spPr>
      </p:pic>
      <p:sp>
        <p:nvSpPr>
          <p:cNvPr id="19" name="Rectangle 5">
            <a:extLst>
              <a:ext uri="{FF2B5EF4-FFF2-40B4-BE49-F238E27FC236}">
                <a16:creationId xmlns:a16="http://schemas.microsoft.com/office/drawing/2014/main" id="{D6F44CD4-B7D5-0726-F60A-42F4A779E71E}"/>
              </a:ext>
            </a:extLst>
          </p:cNvPr>
          <p:cNvSpPr>
            <a:spLocks noChangeArrowheads="1"/>
          </p:cNvSpPr>
          <p:nvPr/>
        </p:nvSpPr>
        <p:spPr bwMode="auto">
          <a:xfrm>
            <a:off x="0" y="15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3" name="Rectangle 8">
            <a:extLst>
              <a:ext uri="{FF2B5EF4-FFF2-40B4-BE49-F238E27FC236}">
                <a16:creationId xmlns:a16="http://schemas.microsoft.com/office/drawing/2014/main" id="{972C403E-C494-4267-0714-5F44C541B780}"/>
              </a:ext>
            </a:extLst>
          </p:cNvPr>
          <p:cNvSpPr>
            <a:spLocks noChangeArrowheads="1"/>
          </p:cNvSpPr>
          <p:nvPr/>
        </p:nvSpPr>
        <p:spPr bwMode="auto">
          <a:xfrm>
            <a:off x="152400" y="1682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9458" name="Picture 2">
            <a:extLst>
              <a:ext uri="{FF2B5EF4-FFF2-40B4-BE49-F238E27FC236}">
                <a16:creationId xmlns:a16="http://schemas.microsoft.com/office/drawing/2014/main" id="{A25E5CF7-C5C0-57EB-83D0-66A679969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992" y="1081210"/>
            <a:ext cx="5535320" cy="27698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ED2BC00-10F0-DCAF-5E27-B1A664587BFE}"/>
              </a:ext>
            </a:extLst>
          </p:cNvPr>
          <p:cNvSpPr txBox="1"/>
          <p:nvPr/>
        </p:nvSpPr>
        <p:spPr>
          <a:xfrm>
            <a:off x="1470794" y="3937435"/>
            <a:ext cx="3525715" cy="369332"/>
          </a:xfrm>
          <a:prstGeom prst="rect">
            <a:avLst/>
          </a:prstGeom>
          <a:noFill/>
        </p:spPr>
        <p:txBody>
          <a:bodyPr wrap="square">
            <a:spAutoFit/>
          </a:bodyPr>
          <a:lstStyle/>
          <a:p>
            <a:r>
              <a:rPr lang="en-US" dirty="0"/>
              <a:t>Charlie Miller and Chris Valasek</a:t>
            </a:r>
          </a:p>
        </p:txBody>
      </p:sp>
      <p:pic>
        <p:nvPicPr>
          <p:cNvPr id="19460" name="Picture 4">
            <a:extLst>
              <a:ext uri="{FF2B5EF4-FFF2-40B4-BE49-F238E27FC236}">
                <a16:creationId xmlns:a16="http://schemas.microsoft.com/office/drawing/2014/main" id="{A5F4CEBA-1C3B-B3C7-3041-A7A4D229A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0690" y="1081210"/>
            <a:ext cx="5458563" cy="28562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D400DBC-4C09-0C81-3493-591EEE063F0F}"/>
              </a:ext>
            </a:extLst>
          </p:cNvPr>
          <p:cNvSpPr/>
          <p:nvPr/>
        </p:nvSpPr>
        <p:spPr>
          <a:xfrm>
            <a:off x="94690" y="26225"/>
            <a:ext cx="3969740" cy="584775"/>
          </a:xfrm>
          <a:prstGeom prst="rect">
            <a:avLst/>
          </a:prstGeom>
          <a:noFill/>
        </p:spPr>
        <p:txBody>
          <a:bodyPr wrap="none" lIns="91440" tIns="45720" rIns="91440" bIns="45720">
            <a:spAutoFit/>
          </a:bodyPr>
          <a:lstStyle/>
          <a:p>
            <a:pPr algn="ctr"/>
            <a:r>
              <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Real-World Example</a:t>
            </a:r>
          </a:p>
        </p:txBody>
      </p:sp>
      <p:sp>
        <p:nvSpPr>
          <p:cNvPr id="8" name="TextBox 7">
            <a:extLst>
              <a:ext uri="{FF2B5EF4-FFF2-40B4-BE49-F238E27FC236}">
                <a16:creationId xmlns:a16="http://schemas.microsoft.com/office/drawing/2014/main" id="{E02A725D-F6ED-A694-2AD6-A113C8CA4D6F}"/>
              </a:ext>
            </a:extLst>
          </p:cNvPr>
          <p:cNvSpPr txBox="1"/>
          <p:nvPr/>
        </p:nvSpPr>
        <p:spPr>
          <a:xfrm>
            <a:off x="7892109" y="3943243"/>
            <a:ext cx="3525715" cy="369332"/>
          </a:xfrm>
          <a:prstGeom prst="rect">
            <a:avLst/>
          </a:prstGeom>
          <a:noFill/>
        </p:spPr>
        <p:txBody>
          <a:bodyPr wrap="square">
            <a:spAutoFit/>
          </a:bodyPr>
          <a:lstStyle/>
          <a:p>
            <a:r>
              <a:rPr lang="en-US" dirty="0"/>
              <a:t>2014 Jeep Cherokee</a:t>
            </a:r>
          </a:p>
        </p:txBody>
      </p:sp>
      <p:sp>
        <p:nvSpPr>
          <p:cNvPr id="10" name="Rectangle 6">
            <a:extLst>
              <a:ext uri="{FF2B5EF4-FFF2-40B4-BE49-F238E27FC236}">
                <a16:creationId xmlns:a16="http://schemas.microsoft.com/office/drawing/2014/main" id="{FCC34290-68EA-5D3D-7970-4E53B85979B2}"/>
              </a:ext>
            </a:extLst>
          </p:cNvPr>
          <p:cNvSpPr>
            <a:spLocks noChangeArrowheads="1"/>
          </p:cNvSpPr>
          <p:nvPr/>
        </p:nvSpPr>
        <p:spPr bwMode="auto">
          <a:xfrm>
            <a:off x="94690" y="4448817"/>
            <a:ext cx="5804794"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Activated the windshield wipers and washers.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Changed the radio station and increased the volume.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Adjusted the air conditioning settings.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Displayed their images on the infotainment screen.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Disabled the transmission, causing the vehicle to slow down and stop</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304861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435CE-F5AB-5FEA-0C19-40C22D0AEB05}"/>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533A5BE-D992-97D3-574A-E1C6F8E3ADFA}"/>
              </a:ext>
            </a:extLst>
          </p:cNvPr>
          <p:cNvPicPr>
            <a:picLocks noChangeAspect="1"/>
          </p:cNvPicPr>
          <p:nvPr/>
        </p:nvPicPr>
        <p:blipFill>
          <a:blip r:embed="rId2"/>
          <a:stretch>
            <a:fillRect/>
          </a:stretch>
        </p:blipFill>
        <p:spPr>
          <a:xfrm>
            <a:off x="0" y="5831395"/>
            <a:ext cx="12192000" cy="1026605"/>
          </a:xfrm>
          <a:prstGeom prst="rect">
            <a:avLst/>
          </a:prstGeom>
        </p:spPr>
      </p:pic>
      <p:sp>
        <p:nvSpPr>
          <p:cNvPr id="2" name="Rectangle 1">
            <a:extLst>
              <a:ext uri="{FF2B5EF4-FFF2-40B4-BE49-F238E27FC236}">
                <a16:creationId xmlns:a16="http://schemas.microsoft.com/office/drawing/2014/main" id="{73B2DFA1-2E02-0A17-7F34-D1308D2F3911}"/>
              </a:ext>
            </a:extLst>
          </p:cNvPr>
          <p:cNvSpPr/>
          <p:nvPr/>
        </p:nvSpPr>
        <p:spPr>
          <a:xfrm>
            <a:off x="0" y="0"/>
            <a:ext cx="5074018"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Precision- Recall Curve</a:t>
            </a:r>
          </a:p>
        </p:txBody>
      </p:sp>
      <p:sp>
        <p:nvSpPr>
          <p:cNvPr id="6" name="TextBox 5">
            <a:extLst>
              <a:ext uri="{FF2B5EF4-FFF2-40B4-BE49-F238E27FC236}">
                <a16:creationId xmlns:a16="http://schemas.microsoft.com/office/drawing/2014/main" id="{87A906FF-4010-A697-C7A6-5E05370B6F75}"/>
              </a:ext>
            </a:extLst>
          </p:cNvPr>
          <p:cNvSpPr txBox="1"/>
          <p:nvPr/>
        </p:nvSpPr>
        <p:spPr>
          <a:xfrm>
            <a:off x="6695090" y="990288"/>
            <a:ext cx="4361793" cy="1477328"/>
          </a:xfrm>
          <a:prstGeom prst="rect">
            <a:avLst/>
          </a:prstGeom>
          <a:noFill/>
        </p:spPr>
        <p:txBody>
          <a:bodyPr wrap="square">
            <a:spAutoFit/>
          </a:bodyPr>
          <a:lstStyle/>
          <a:p>
            <a:r>
              <a:rPr lang="en-US" dirty="0"/>
              <a:t>Precision-Recall Curve:</a:t>
            </a:r>
          </a:p>
          <a:p>
            <a:pPr marL="285750" indent="-285750">
              <a:buFont typeface="Arial" panose="020B0604020202020204" pitchFamily="34" charset="0"/>
              <a:buChar char="•"/>
            </a:pPr>
            <a:r>
              <a:rPr lang="en-US" sz="1800" dirty="0"/>
              <a:t>Two-Step PU  ~ 1.0</a:t>
            </a:r>
          </a:p>
          <a:p>
            <a:pPr marL="285750" indent="-285750">
              <a:buFont typeface="Arial" panose="020B0604020202020204" pitchFamily="34" charset="0"/>
              <a:buChar char="•"/>
            </a:pPr>
            <a:r>
              <a:rPr lang="en-US" sz="1800" dirty="0" err="1"/>
              <a:t>Elkanoto</a:t>
            </a:r>
            <a:r>
              <a:rPr lang="en-US" sz="1800" dirty="0"/>
              <a:t> PU ~ 0.98</a:t>
            </a:r>
          </a:p>
          <a:p>
            <a:pPr marL="285750" indent="-285750">
              <a:buFont typeface="Arial" panose="020B0604020202020204" pitchFamily="34" charset="0"/>
              <a:buChar char="•"/>
            </a:pPr>
            <a:r>
              <a:rPr lang="en-US" sz="1800" dirty="0"/>
              <a:t>Bagging PU ~ 1.00 </a:t>
            </a:r>
            <a:r>
              <a:rPr lang="en-US" sz="1800" dirty="0">
                <a:sym typeface="Wingdings" panose="05000000000000000000" pitchFamily="2" charset="2"/>
              </a:rPr>
              <a:t> Best</a:t>
            </a:r>
            <a:endParaRPr lang="en-US" sz="1800" dirty="0"/>
          </a:p>
          <a:p>
            <a:pPr marL="285750" indent="-285750">
              <a:buFont typeface="Arial" panose="020B0604020202020204" pitchFamily="34" charset="0"/>
              <a:buChar char="•"/>
            </a:pPr>
            <a:r>
              <a:rPr lang="en-US" sz="1800" dirty="0"/>
              <a:t>PU SVM ~ </a:t>
            </a:r>
            <a:r>
              <a:rPr lang="en-US" dirty="0"/>
              <a:t>1.00</a:t>
            </a:r>
            <a:endParaRPr lang="en-US" sz="1800" dirty="0"/>
          </a:p>
        </p:txBody>
      </p:sp>
      <p:sp>
        <p:nvSpPr>
          <p:cNvPr id="8" name="TextBox 7">
            <a:extLst>
              <a:ext uri="{FF2B5EF4-FFF2-40B4-BE49-F238E27FC236}">
                <a16:creationId xmlns:a16="http://schemas.microsoft.com/office/drawing/2014/main" id="{9D60265B-2D62-1700-0658-3A17183CE9AC}"/>
              </a:ext>
            </a:extLst>
          </p:cNvPr>
          <p:cNvSpPr txBox="1"/>
          <p:nvPr/>
        </p:nvSpPr>
        <p:spPr>
          <a:xfrm>
            <a:off x="6275493" y="2662210"/>
            <a:ext cx="5727594" cy="1415772"/>
          </a:xfrm>
          <a:prstGeom prst="rect">
            <a:avLst/>
          </a:prstGeom>
          <a:noFill/>
        </p:spPr>
        <p:txBody>
          <a:bodyPr wrap="none" rtlCol="0">
            <a:spAutoFit/>
          </a:bodyPr>
          <a:lstStyle/>
          <a:p>
            <a:r>
              <a:rPr lang="en-US" dirty="0"/>
              <a:t>X-axis – How many actual attacks are correctly detected</a:t>
            </a:r>
          </a:p>
          <a:p>
            <a:r>
              <a:rPr lang="en-US" dirty="0"/>
              <a:t>Y –axis – How many predicted attacks are truly attacks</a:t>
            </a:r>
          </a:p>
          <a:p>
            <a:r>
              <a:rPr lang="en-US" dirty="0"/>
              <a:t>AP (Average Precision) ~ 1 </a:t>
            </a:r>
            <a:r>
              <a:rPr lang="en-US" dirty="0">
                <a:sym typeface="Wingdings" panose="05000000000000000000" pitchFamily="2" charset="2"/>
              </a:rPr>
              <a:t> Perfect</a:t>
            </a:r>
          </a:p>
          <a:p>
            <a:r>
              <a:rPr lang="en-US" dirty="0">
                <a:sym typeface="Wingdings" panose="05000000000000000000" pitchFamily="2" charset="2"/>
              </a:rPr>
              <a:t>Higher AP is better</a:t>
            </a:r>
          </a:p>
          <a:p>
            <a:r>
              <a:rPr lang="en-US" sz="1400" dirty="0">
                <a:sym typeface="Wingdings" panose="05000000000000000000" pitchFamily="2" charset="2"/>
              </a:rPr>
              <a:t>~curve closer to top-right Is better</a:t>
            </a:r>
          </a:p>
        </p:txBody>
      </p:sp>
      <p:sp>
        <p:nvSpPr>
          <p:cNvPr id="9" name="TextBox 8">
            <a:extLst>
              <a:ext uri="{FF2B5EF4-FFF2-40B4-BE49-F238E27FC236}">
                <a16:creationId xmlns:a16="http://schemas.microsoft.com/office/drawing/2014/main" id="{07ED3EFB-94B7-C176-239B-2B70882ADC35}"/>
              </a:ext>
            </a:extLst>
          </p:cNvPr>
          <p:cNvSpPr txBox="1"/>
          <p:nvPr/>
        </p:nvSpPr>
        <p:spPr>
          <a:xfrm>
            <a:off x="6236792" y="4209400"/>
            <a:ext cx="5955208" cy="1477328"/>
          </a:xfrm>
          <a:prstGeom prst="rect">
            <a:avLst/>
          </a:prstGeom>
          <a:noFill/>
        </p:spPr>
        <p:txBody>
          <a:bodyPr wrap="square" rtlCol="0">
            <a:spAutoFit/>
          </a:bodyPr>
          <a:lstStyle/>
          <a:p>
            <a:r>
              <a:rPr lang="en-US" dirty="0">
                <a:solidFill>
                  <a:srgbClr val="FFC000"/>
                </a:solidFill>
              </a:rPr>
              <a:t>Two-Step PU, Bagging PU  - Excellent Precision &amp; Recall</a:t>
            </a:r>
          </a:p>
          <a:p>
            <a:r>
              <a:rPr lang="en-US" dirty="0"/>
              <a:t>PU SVM showed Higher precision, but curve shows more drop at certain recall points</a:t>
            </a:r>
          </a:p>
          <a:p>
            <a:r>
              <a:rPr lang="en-US" dirty="0" err="1"/>
              <a:t>Elkanoto</a:t>
            </a:r>
            <a:r>
              <a:rPr lang="en-US" dirty="0"/>
              <a:t> PU – Strong, but lower precision </a:t>
            </a:r>
          </a:p>
          <a:p>
            <a:r>
              <a:rPr lang="en-US" dirty="0"/>
              <a:t>PRECISION is really important when detecting attacks!</a:t>
            </a:r>
          </a:p>
        </p:txBody>
      </p:sp>
      <p:pic>
        <p:nvPicPr>
          <p:cNvPr id="5" name="Picture 4" descr="A graph of a graph&#10;&#10;AI-generated content may be incorrect.">
            <a:extLst>
              <a:ext uri="{FF2B5EF4-FFF2-40B4-BE49-F238E27FC236}">
                <a16:creationId xmlns:a16="http://schemas.microsoft.com/office/drawing/2014/main" id="{FE9F5564-2F6E-79DD-07ED-EF33BBC35A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427" y="790998"/>
            <a:ext cx="5845573" cy="4695402"/>
          </a:xfrm>
          <a:prstGeom prst="rect">
            <a:avLst/>
          </a:prstGeom>
        </p:spPr>
      </p:pic>
    </p:spTree>
    <p:extLst>
      <p:ext uri="{BB962C8B-B14F-4D97-AF65-F5344CB8AC3E}">
        <p14:creationId xmlns:p14="http://schemas.microsoft.com/office/powerpoint/2010/main" val="1697532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F6043-FA0B-AB43-C8C7-1EF7D01DE71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1236440-3418-4189-EDBB-5751A2A20CCF}"/>
              </a:ext>
            </a:extLst>
          </p:cNvPr>
          <p:cNvPicPr>
            <a:picLocks noChangeAspect="1"/>
          </p:cNvPicPr>
          <p:nvPr/>
        </p:nvPicPr>
        <p:blipFill>
          <a:blip r:embed="rId2"/>
          <a:stretch>
            <a:fillRect/>
          </a:stretch>
        </p:blipFill>
        <p:spPr>
          <a:xfrm>
            <a:off x="0" y="5831395"/>
            <a:ext cx="12192000" cy="1026605"/>
          </a:xfrm>
          <a:prstGeom prst="rect">
            <a:avLst/>
          </a:prstGeom>
        </p:spPr>
      </p:pic>
      <p:sp>
        <p:nvSpPr>
          <p:cNvPr id="2" name="Rectangle 1">
            <a:extLst>
              <a:ext uri="{FF2B5EF4-FFF2-40B4-BE49-F238E27FC236}">
                <a16:creationId xmlns:a16="http://schemas.microsoft.com/office/drawing/2014/main" id="{9781EA20-0F89-95B1-FDDA-45390728E931}"/>
              </a:ext>
            </a:extLst>
          </p:cNvPr>
          <p:cNvSpPr/>
          <p:nvPr/>
        </p:nvSpPr>
        <p:spPr>
          <a:xfrm>
            <a:off x="0" y="0"/>
            <a:ext cx="4689938"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Results – PU Learning</a:t>
            </a:r>
          </a:p>
        </p:txBody>
      </p:sp>
      <p:graphicFrame>
        <p:nvGraphicFramePr>
          <p:cNvPr id="3" name="Table 2">
            <a:extLst>
              <a:ext uri="{FF2B5EF4-FFF2-40B4-BE49-F238E27FC236}">
                <a16:creationId xmlns:a16="http://schemas.microsoft.com/office/drawing/2014/main" id="{A5E36BF4-6DA1-6161-E623-6C745F22A714}"/>
              </a:ext>
            </a:extLst>
          </p:cNvPr>
          <p:cNvGraphicFramePr>
            <a:graphicFrameLocks noGrp="1"/>
          </p:cNvGraphicFramePr>
          <p:nvPr>
            <p:extLst>
              <p:ext uri="{D42A27DB-BD31-4B8C-83A1-F6EECF244321}">
                <p14:modId xmlns:p14="http://schemas.microsoft.com/office/powerpoint/2010/main" val="1406343957"/>
              </p:ext>
            </p:extLst>
          </p:nvPr>
        </p:nvGraphicFramePr>
        <p:xfrm>
          <a:off x="93520" y="749450"/>
          <a:ext cx="6869255" cy="3908908"/>
        </p:xfrm>
        <a:graphic>
          <a:graphicData uri="http://schemas.openxmlformats.org/drawingml/2006/table">
            <a:tbl>
              <a:tblPr/>
              <a:tblGrid>
                <a:gridCol w="928134">
                  <a:extLst>
                    <a:ext uri="{9D8B030D-6E8A-4147-A177-3AD203B41FA5}">
                      <a16:colId xmlns:a16="http://schemas.microsoft.com/office/drawing/2014/main" val="2264747325"/>
                    </a:ext>
                  </a:extLst>
                </a:gridCol>
                <a:gridCol w="928134">
                  <a:extLst>
                    <a:ext uri="{9D8B030D-6E8A-4147-A177-3AD203B41FA5}">
                      <a16:colId xmlns:a16="http://schemas.microsoft.com/office/drawing/2014/main" val="1172618676"/>
                    </a:ext>
                  </a:extLst>
                </a:gridCol>
                <a:gridCol w="928134">
                  <a:extLst>
                    <a:ext uri="{9D8B030D-6E8A-4147-A177-3AD203B41FA5}">
                      <a16:colId xmlns:a16="http://schemas.microsoft.com/office/drawing/2014/main" val="847039246"/>
                    </a:ext>
                  </a:extLst>
                </a:gridCol>
                <a:gridCol w="928134">
                  <a:extLst>
                    <a:ext uri="{9D8B030D-6E8A-4147-A177-3AD203B41FA5}">
                      <a16:colId xmlns:a16="http://schemas.microsoft.com/office/drawing/2014/main" val="279377396"/>
                    </a:ext>
                  </a:extLst>
                </a:gridCol>
                <a:gridCol w="928134">
                  <a:extLst>
                    <a:ext uri="{9D8B030D-6E8A-4147-A177-3AD203B41FA5}">
                      <a16:colId xmlns:a16="http://schemas.microsoft.com/office/drawing/2014/main" val="2193031909"/>
                    </a:ext>
                  </a:extLst>
                </a:gridCol>
                <a:gridCol w="928134">
                  <a:extLst>
                    <a:ext uri="{9D8B030D-6E8A-4147-A177-3AD203B41FA5}">
                      <a16:colId xmlns:a16="http://schemas.microsoft.com/office/drawing/2014/main" val="3836776758"/>
                    </a:ext>
                  </a:extLst>
                </a:gridCol>
                <a:gridCol w="1300451">
                  <a:extLst>
                    <a:ext uri="{9D8B030D-6E8A-4147-A177-3AD203B41FA5}">
                      <a16:colId xmlns:a16="http://schemas.microsoft.com/office/drawing/2014/main" val="2833003586"/>
                    </a:ext>
                  </a:extLst>
                </a:gridCol>
              </a:tblGrid>
              <a:tr h="481511">
                <a:tc>
                  <a:txBody>
                    <a:bodyPr/>
                    <a:lstStyle/>
                    <a:p>
                      <a:r>
                        <a:rPr lang="en-US" sz="1400" dirty="0"/>
                        <a:t>Model</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Accuracy (%)</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Precision (%)</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Recall (%)</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F1-Score (%)</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AUC-ROC</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Notes</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474212"/>
                  </a:ext>
                </a:extLst>
              </a:tr>
              <a:tr h="894125">
                <a:tc>
                  <a:txBody>
                    <a:bodyPr/>
                    <a:lstStyle/>
                    <a:p>
                      <a:r>
                        <a:rPr lang="en-US" sz="1400" dirty="0">
                          <a:solidFill>
                            <a:srgbClr val="FFC000"/>
                          </a:solidFill>
                        </a:rPr>
                        <a:t>Two-Step PU RF</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98.69</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99.19</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99.18</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99.18</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1.00</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FFC000"/>
                          </a:solidFill>
                        </a:rPr>
                        <a:t>Best PU model with strong balance</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4814549"/>
                  </a:ext>
                </a:extLst>
              </a:tr>
              <a:tr h="894125">
                <a:tc>
                  <a:txBody>
                    <a:bodyPr/>
                    <a:lstStyle/>
                    <a:p>
                      <a:r>
                        <a:rPr lang="en-US" sz="1400" b="1" dirty="0" err="1">
                          <a:solidFill>
                            <a:schemeClr val="tx1"/>
                          </a:solidFill>
                        </a:rPr>
                        <a:t>Elkanoto</a:t>
                      </a:r>
                      <a:r>
                        <a:rPr lang="en-US" sz="1400" b="1" dirty="0">
                          <a:solidFill>
                            <a:schemeClr val="tx1"/>
                          </a:solidFill>
                        </a:rPr>
                        <a:t> PU</a:t>
                      </a:r>
                      <a:endParaRPr lang="en-US" sz="1400" dirty="0">
                        <a:solidFill>
                          <a:schemeClr val="tx1"/>
                        </a:solidFill>
                      </a:endParaRP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52.26</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0.00</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0.00</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0.00</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0.99</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Failed to detect positives</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8107232"/>
                  </a:ext>
                </a:extLst>
              </a:tr>
              <a:tr h="687818">
                <a:tc>
                  <a:txBody>
                    <a:bodyPr/>
                    <a:lstStyle/>
                    <a:p>
                      <a:r>
                        <a:rPr lang="en-US" sz="1400" b="1" dirty="0">
                          <a:solidFill>
                            <a:schemeClr val="tx1"/>
                          </a:solidFill>
                        </a:rPr>
                        <a:t>Bagging PU</a:t>
                      </a:r>
                      <a:endParaRPr lang="en-US" sz="1400" dirty="0">
                        <a:solidFill>
                          <a:schemeClr val="tx1"/>
                        </a:solidFill>
                      </a:endParaRP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98.73</a:t>
                      </a:r>
                    </a:p>
                    <a:p>
                      <a:endParaRPr lang="en-US" sz="1400" dirty="0">
                        <a:solidFill>
                          <a:schemeClr val="tx1"/>
                        </a:solidFill>
                      </a:endParaRP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99.17</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99.02</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99.09</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1.00</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High precision, missed some positives</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5203019"/>
                  </a:ext>
                </a:extLst>
              </a:tr>
              <a:tr h="687818">
                <a:tc>
                  <a:txBody>
                    <a:bodyPr/>
                    <a:lstStyle/>
                    <a:p>
                      <a:r>
                        <a:rPr lang="en-US" sz="1400" b="1" dirty="0"/>
                        <a:t>PU SVM</a:t>
                      </a:r>
                      <a:endParaRPr lang="en-US" sz="1400" dirty="0"/>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98.52</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99.43</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99.43</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99.43</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1.00</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Like Standard SVM</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7512366"/>
                  </a:ext>
                </a:extLst>
              </a:tr>
            </a:tbl>
          </a:graphicData>
        </a:graphic>
      </p:graphicFrame>
      <p:pic>
        <p:nvPicPr>
          <p:cNvPr id="6" name="Picture 5" descr="A graph of different colored bars&#10;&#10;AI-generated content may be incorrect.">
            <a:extLst>
              <a:ext uri="{FF2B5EF4-FFF2-40B4-BE49-F238E27FC236}">
                <a16:creationId xmlns:a16="http://schemas.microsoft.com/office/drawing/2014/main" id="{D98A86BA-91C8-A2D1-6742-C42C168E8F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4720" y="2703904"/>
            <a:ext cx="4572514" cy="2928800"/>
          </a:xfrm>
          <a:prstGeom prst="rect">
            <a:avLst/>
          </a:prstGeom>
        </p:spPr>
      </p:pic>
    </p:spTree>
    <p:extLst>
      <p:ext uri="{BB962C8B-B14F-4D97-AF65-F5344CB8AC3E}">
        <p14:creationId xmlns:p14="http://schemas.microsoft.com/office/powerpoint/2010/main" val="1824611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0B238-720F-EAEE-C94B-091F7D17280D}"/>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5AE22D7A-3264-B2E8-4228-18CD886638F5}"/>
              </a:ext>
            </a:extLst>
          </p:cNvPr>
          <p:cNvPicPr>
            <a:picLocks noChangeAspect="1"/>
          </p:cNvPicPr>
          <p:nvPr/>
        </p:nvPicPr>
        <p:blipFill>
          <a:blip r:embed="rId2"/>
          <a:stretch>
            <a:fillRect/>
          </a:stretch>
        </p:blipFill>
        <p:spPr>
          <a:xfrm>
            <a:off x="0" y="5831395"/>
            <a:ext cx="12192000" cy="1026605"/>
          </a:xfrm>
          <a:prstGeom prst="rect">
            <a:avLst/>
          </a:prstGeom>
        </p:spPr>
      </p:pic>
      <p:sp>
        <p:nvSpPr>
          <p:cNvPr id="2" name="Rectangle 1">
            <a:extLst>
              <a:ext uri="{FF2B5EF4-FFF2-40B4-BE49-F238E27FC236}">
                <a16:creationId xmlns:a16="http://schemas.microsoft.com/office/drawing/2014/main" id="{B644F9E3-3279-4FE7-D6A5-248AD36B2D12}"/>
              </a:ext>
            </a:extLst>
          </p:cNvPr>
          <p:cNvSpPr/>
          <p:nvPr/>
        </p:nvSpPr>
        <p:spPr>
          <a:xfrm>
            <a:off x="0" y="0"/>
            <a:ext cx="6792693" cy="584775"/>
          </a:xfrm>
          <a:prstGeom prst="rect">
            <a:avLst/>
          </a:prstGeom>
          <a:noFill/>
        </p:spPr>
        <p:txBody>
          <a:bodyPr wrap="none" lIns="91440" tIns="45720" rIns="91440" bIns="45720">
            <a:spAutoFit/>
          </a:bodyPr>
          <a:lstStyle/>
          <a:p>
            <a:pPr algn="ctr"/>
            <a:r>
              <a:rPr lang="en-US" sz="3200" b="1" dirty="0">
                <a:ln w="9525">
                  <a:solidFill>
                    <a:schemeClr val="bg1"/>
                  </a:solidFill>
                  <a:prstDash val="solid"/>
                </a:ln>
                <a:effectLst>
                  <a:outerShdw blurRad="12700" dist="38100" dir="2700000" algn="tl" rotWithShape="0">
                    <a:schemeClr val="bg1">
                      <a:lumMod val="50000"/>
                    </a:schemeClr>
                  </a:outerShdw>
                </a:effectLst>
              </a:rPr>
              <a:t>Supervised Learning vs PU Learning</a:t>
            </a:r>
            <a:endPar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aphicFrame>
        <p:nvGraphicFramePr>
          <p:cNvPr id="55" name="Table 54">
            <a:extLst>
              <a:ext uri="{FF2B5EF4-FFF2-40B4-BE49-F238E27FC236}">
                <a16:creationId xmlns:a16="http://schemas.microsoft.com/office/drawing/2014/main" id="{E2DF6DBD-356B-DF4D-CF64-D9FA11714D1B}"/>
              </a:ext>
            </a:extLst>
          </p:cNvPr>
          <p:cNvGraphicFramePr>
            <a:graphicFrameLocks noGrp="1"/>
          </p:cNvGraphicFramePr>
          <p:nvPr>
            <p:extLst>
              <p:ext uri="{D42A27DB-BD31-4B8C-83A1-F6EECF244321}">
                <p14:modId xmlns:p14="http://schemas.microsoft.com/office/powerpoint/2010/main" val="3794741045"/>
              </p:ext>
            </p:extLst>
          </p:nvPr>
        </p:nvGraphicFramePr>
        <p:xfrm>
          <a:off x="93519" y="584775"/>
          <a:ext cx="6297756" cy="3495494"/>
        </p:xfrm>
        <a:graphic>
          <a:graphicData uri="http://schemas.openxmlformats.org/drawingml/2006/table">
            <a:tbl>
              <a:tblPr/>
              <a:tblGrid>
                <a:gridCol w="2099252">
                  <a:extLst>
                    <a:ext uri="{9D8B030D-6E8A-4147-A177-3AD203B41FA5}">
                      <a16:colId xmlns:a16="http://schemas.microsoft.com/office/drawing/2014/main" val="2264747325"/>
                    </a:ext>
                  </a:extLst>
                </a:gridCol>
                <a:gridCol w="2099252">
                  <a:extLst>
                    <a:ext uri="{9D8B030D-6E8A-4147-A177-3AD203B41FA5}">
                      <a16:colId xmlns:a16="http://schemas.microsoft.com/office/drawing/2014/main" val="1172618676"/>
                    </a:ext>
                  </a:extLst>
                </a:gridCol>
                <a:gridCol w="2099252">
                  <a:extLst>
                    <a:ext uri="{9D8B030D-6E8A-4147-A177-3AD203B41FA5}">
                      <a16:colId xmlns:a16="http://schemas.microsoft.com/office/drawing/2014/main" val="847039246"/>
                    </a:ext>
                  </a:extLst>
                </a:gridCol>
              </a:tblGrid>
              <a:tr h="455095">
                <a:tc>
                  <a:txBody>
                    <a:bodyPr/>
                    <a:lstStyle/>
                    <a:p>
                      <a:r>
                        <a:rPr lang="en-US" sz="1400" dirty="0"/>
                        <a:t>Metric</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Best Supervised Model (Voting Classifier)</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Best PU Model </a:t>
                      </a:r>
                    </a:p>
                    <a:p>
                      <a:r>
                        <a:rPr lang="en-US" sz="1400" dirty="0"/>
                        <a:t>(Two-Step PU RF)</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474212"/>
                  </a:ext>
                </a:extLst>
              </a:tr>
              <a:tr h="444789">
                <a:tc>
                  <a:txBody>
                    <a:bodyPr/>
                    <a:lstStyle/>
                    <a:p>
                      <a:endParaRPr lang="en-US" sz="1400" dirty="0">
                        <a:solidFill>
                          <a:schemeClr val="tx1"/>
                        </a:solidFill>
                      </a:endParaRPr>
                    </a:p>
                    <a:p>
                      <a:r>
                        <a:rPr lang="en-US" sz="1400" dirty="0">
                          <a:solidFill>
                            <a:schemeClr val="tx1"/>
                          </a:solidFill>
                        </a:rPr>
                        <a:t>Accuracy (%)</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98.87</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98.69</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4814549"/>
                  </a:ext>
                </a:extLst>
              </a:tr>
              <a:tr h="392677">
                <a:tc>
                  <a:txBody>
                    <a:bodyPr/>
                    <a:lstStyle/>
                    <a:p>
                      <a:r>
                        <a:rPr lang="en-US" sz="1400" dirty="0">
                          <a:solidFill>
                            <a:schemeClr val="tx1"/>
                          </a:solidFill>
                        </a:rPr>
                        <a:t>Precision (%)</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99.45</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99.19</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8107232"/>
                  </a:ext>
                </a:extLst>
              </a:tr>
              <a:tr h="360621">
                <a:tc>
                  <a:txBody>
                    <a:bodyPr/>
                    <a:lstStyle/>
                    <a:p>
                      <a:r>
                        <a:rPr lang="en-US" sz="1400" dirty="0">
                          <a:solidFill>
                            <a:schemeClr val="tx1"/>
                          </a:solidFill>
                        </a:rPr>
                        <a:t>Recall (%)</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99.41</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99.18</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5203019"/>
                  </a:ext>
                </a:extLst>
              </a:tr>
              <a:tr h="578692">
                <a:tc>
                  <a:txBody>
                    <a:bodyPr/>
                    <a:lstStyle/>
                    <a:p>
                      <a:r>
                        <a:rPr lang="en-US" sz="1400" dirty="0"/>
                        <a:t>F1-Score (%)</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99.43</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99.18</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7512366"/>
                  </a:ext>
                </a:extLst>
              </a:tr>
              <a:tr h="5786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AUC - ROC</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0.99</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0.99</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6250660"/>
                  </a:ext>
                </a:extLst>
              </a:tr>
              <a:tr h="578692">
                <a:tc>
                  <a:txBody>
                    <a:bodyPr/>
                    <a:lstStyle/>
                    <a:p>
                      <a:r>
                        <a:rPr lang="en-US" sz="1400" dirty="0"/>
                        <a:t>Notes</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Required label data</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Works with positives + unlabeled</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38151721"/>
                  </a:ext>
                </a:extLst>
              </a:tr>
            </a:tbl>
          </a:graphicData>
        </a:graphic>
      </p:graphicFrame>
      <p:graphicFrame>
        <p:nvGraphicFramePr>
          <p:cNvPr id="62" name="Table 61">
            <a:extLst>
              <a:ext uri="{FF2B5EF4-FFF2-40B4-BE49-F238E27FC236}">
                <a16:creationId xmlns:a16="http://schemas.microsoft.com/office/drawing/2014/main" id="{A01C7E11-EAE5-132F-B661-AE0D931E8D61}"/>
              </a:ext>
            </a:extLst>
          </p:cNvPr>
          <p:cNvGraphicFramePr>
            <a:graphicFrameLocks noGrp="1"/>
          </p:cNvGraphicFramePr>
          <p:nvPr>
            <p:extLst>
              <p:ext uri="{D42A27DB-BD31-4B8C-83A1-F6EECF244321}">
                <p14:modId xmlns:p14="http://schemas.microsoft.com/office/powerpoint/2010/main" val="3352753726"/>
              </p:ext>
            </p:extLst>
          </p:nvPr>
        </p:nvGraphicFramePr>
        <p:xfrm>
          <a:off x="10264689" y="2919224"/>
          <a:ext cx="1642832" cy="2621280"/>
        </p:xfrm>
        <a:graphic>
          <a:graphicData uri="http://schemas.openxmlformats.org/drawingml/2006/table">
            <a:tbl>
              <a:tblPr/>
              <a:tblGrid>
                <a:gridCol w="821416">
                  <a:extLst>
                    <a:ext uri="{9D8B030D-6E8A-4147-A177-3AD203B41FA5}">
                      <a16:colId xmlns:a16="http://schemas.microsoft.com/office/drawing/2014/main" val="1137383335"/>
                    </a:ext>
                  </a:extLst>
                </a:gridCol>
                <a:gridCol w="821416">
                  <a:extLst>
                    <a:ext uri="{9D8B030D-6E8A-4147-A177-3AD203B41FA5}">
                      <a16:colId xmlns:a16="http://schemas.microsoft.com/office/drawing/2014/main" val="2541580457"/>
                    </a:ext>
                  </a:extLst>
                </a:gridCol>
              </a:tblGrid>
              <a:tr h="0">
                <a:tc>
                  <a:txBody>
                    <a:bodyPr/>
                    <a:lstStyle/>
                    <a:p>
                      <a:r>
                        <a:rPr lang="en-US" sz="800" b="1"/>
                        <a:t>Model</a:t>
                      </a:r>
                      <a:endParaRPr lang="en-US" sz="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1"/>
                        <a:t>Positives Predicted</a:t>
                      </a:r>
                      <a:endParaRPr lang="en-US" sz="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7622477"/>
                  </a:ext>
                </a:extLst>
              </a:tr>
              <a:tr h="0">
                <a:tc>
                  <a:txBody>
                    <a:bodyPr/>
                    <a:lstStyle/>
                    <a:p>
                      <a:r>
                        <a:rPr lang="en-US" sz="800" b="1"/>
                        <a:t>Random Forest</a:t>
                      </a:r>
                      <a:endParaRPr lang="en-US" sz="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t>10962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0192548"/>
                  </a:ext>
                </a:extLst>
              </a:tr>
              <a:tr h="0">
                <a:tc>
                  <a:txBody>
                    <a:bodyPr/>
                    <a:lstStyle/>
                    <a:p>
                      <a:r>
                        <a:rPr lang="en-US" sz="800" b="1" dirty="0" err="1"/>
                        <a:t>XGBoost</a:t>
                      </a:r>
                      <a:endParaRPr lang="en-US" sz="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t>11008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8531332"/>
                  </a:ext>
                </a:extLst>
              </a:tr>
              <a:tr h="0">
                <a:tc>
                  <a:txBody>
                    <a:bodyPr/>
                    <a:lstStyle/>
                    <a:p>
                      <a:r>
                        <a:rPr lang="en-US" sz="800" b="1" dirty="0"/>
                        <a:t>SVM</a:t>
                      </a:r>
                      <a:endParaRPr lang="en-US" sz="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t>11008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3489398"/>
                  </a:ext>
                </a:extLst>
              </a:tr>
              <a:tr h="0">
                <a:tc>
                  <a:txBody>
                    <a:bodyPr/>
                    <a:lstStyle/>
                    <a:p>
                      <a:r>
                        <a:rPr lang="en-US" sz="800" b="1" dirty="0"/>
                        <a:t>Naive Bayes</a:t>
                      </a:r>
                      <a:endParaRPr lang="en-US" sz="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t>11018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1097752"/>
                  </a:ext>
                </a:extLst>
              </a:tr>
              <a:tr h="0">
                <a:tc>
                  <a:txBody>
                    <a:bodyPr/>
                    <a:lstStyle/>
                    <a:p>
                      <a:r>
                        <a:rPr lang="en-US" sz="800" b="1" dirty="0"/>
                        <a:t>Voting Classifier</a:t>
                      </a:r>
                      <a:endParaRPr lang="en-US" sz="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t>10991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6214370"/>
                  </a:ext>
                </a:extLst>
              </a:tr>
              <a:tr h="0">
                <a:tc>
                  <a:txBody>
                    <a:bodyPr/>
                    <a:lstStyle/>
                    <a:p>
                      <a:r>
                        <a:rPr lang="en-US" sz="800" b="1" dirty="0"/>
                        <a:t>Two-Step PU RF</a:t>
                      </a:r>
                      <a:endParaRPr lang="en-US" sz="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t>10988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5796514"/>
                  </a:ext>
                </a:extLst>
              </a:tr>
              <a:tr h="0">
                <a:tc>
                  <a:txBody>
                    <a:bodyPr/>
                    <a:lstStyle/>
                    <a:p>
                      <a:r>
                        <a:rPr lang="en-US" sz="800" b="1" dirty="0"/>
                        <a:t>PU SVM</a:t>
                      </a:r>
                      <a:endParaRPr lang="en-US" sz="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t>11008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2414422"/>
                  </a:ext>
                </a:extLst>
              </a:tr>
              <a:tr h="0">
                <a:tc>
                  <a:txBody>
                    <a:bodyPr/>
                    <a:lstStyle/>
                    <a:p>
                      <a:r>
                        <a:rPr lang="en-US" sz="800" b="1" dirty="0"/>
                        <a:t>Bagging PU</a:t>
                      </a:r>
                      <a:endParaRPr lang="en-US" sz="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t>10968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4517977"/>
                  </a:ext>
                </a:extLst>
              </a:tr>
              <a:tr h="0">
                <a:tc>
                  <a:txBody>
                    <a:bodyPr/>
                    <a:lstStyle/>
                    <a:p>
                      <a:r>
                        <a:rPr lang="en-US" sz="800" b="1" dirty="0" err="1"/>
                        <a:t>Elkanoto</a:t>
                      </a:r>
                      <a:r>
                        <a:rPr lang="en-US" sz="800" b="1" dirty="0"/>
                        <a:t> PU</a:t>
                      </a:r>
                      <a:endParaRPr lang="en-US" sz="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0405327"/>
                  </a:ext>
                </a:extLst>
              </a:tr>
            </a:tbl>
          </a:graphicData>
        </a:graphic>
      </p:graphicFrame>
      <p:sp>
        <p:nvSpPr>
          <p:cNvPr id="63" name="TextBox 62">
            <a:extLst>
              <a:ext uri="{FF2B5EF4-FFF2-40B4-BE49-F238E27FC236}">
                <a16:creationId xmlns:a16="http://schemas.microsoft.com/office/drawing/2014/main" id="{69423FE3-146C-C4C8-0D7F-CFDD08CE3973}"/>
              </a:ext>
            </a:extLst>
          </p:cNvPr>
          <p:cNvSpPr txBox="1"/>
          <p:nvPr/>
        </p:nvSpPr>
        <p:spPr>
          <a:xfrm>
            <a:off x="93519" y="4229864"/>
            <a:ext cx="6378165" cy="1569660"/>
          </a:xfrm>
          <a:prstGeom prst="rect">
            <a:avLst/>
          </a:prstGeom>
          <a:noFill/>
        </p:spPr>
        <p:txBody>
          <a:bodyPr wrap="square" rtlCol="0">
            <a:spAutoFit/>
          </a:bodyPr>
          <a:lstStyle/>
          <a:p>
            <a:pPr algn="just"/>
            <a:r>
              <a:rPr lang="en-US" sz="1200" b="1" dirty="0"/>
              <a:t>Unlabeled data</a:t>
            </a:r>
            <a:r>
              <a:rPr lang="en-US" sz="1200" dirty="0"/>
              <a:t> challenge was effectively handled using </a:t>
            </a:r>
            <a:r>
              <a:rPr lang="en-US" sz="1200" b="1" dirty="0"/>
              <a:t>PU Learning</a:t>
            </a:r>
            <a:r>
              <a:rPr lang="en-US" sz="1200" dirty="0"/>
              <a:t>, especially with the </a:t>
            </a:r>
            <a:r>
              <a:rPr lang="en-US" sz="1200" b="1" dirty="0"/>
              <a:t>Two-Step PU RF model</a:t>
            </a:r>
            <a:r>
              <a:rPr lang="en-US" sz="1200" dirty="0"/>
              <a:t>, which achieved comparable results to the best supervised models</a:t>
            </a:r>
          </a:p>
          <a:p>
            <a:pPr algn="just"/>
            <a:endParaRPr lang="en-US" sz="1200" dirty="0"/>
          </a:p>
          <a:p>
            <a:pPr algn="just"/>
            <a:r>
              <a:rPr lang="en-US" sz="1200" dirty="0"/>
              <a:t>To address class imbalance and data scarcity, 20% additional samples were generated for both benign and attack classes using Gaussian-based feature sampling. This increased the final usable dataset from approximately 3,500 to over 77,000 instances after removing duplicates. As a result, the label distribution became more balanced, leading to improved model generalization and better detection of rare attack patterns.</a:t>
            </a:r>
          </a:p>
        </p:txBody>
      </p:sp>
      <p:pic>
        <p:nvPicPr>
          <p:cNvPr id="4" name="Picture 3" descr="A graph with a line and point&#10;&#10;AI-generated content may be incorrect.">
            <a:extLst>
              <a:ext uri="{FF2B5EF4-FFF2-40B4-BE49-F238E27FC236}">
                <a16:creationId xmlns:a16="http://schemas.microsoft.com/office/drawing/2014/main" id="{EA226554-81D0-4C3D-BE45-F7C388908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2363" y="2919224"/>
            <a:ext cx="3531238" cy="2621280"/>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615A7F71-59C7-D573-C1CF-4D29E5FB89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2363" y="594555"/>
            <a:ext cx="3531238" cy="2179223"/>
          </a:xfrm>
          <a:prstGeom prst="rect">
            <a:avLst/>
          </a:prstGeom>
        </p:spPr>
      </p:pic>
      <p:graphicFrame>
        <p:nvGraphicFramePr>
          <p:cNvPr id="8" name="Table 7">
            <a:extLst>
              <a:ext uri="{FF2B5EF4-FFF2-40B4-BE49-F238E27FC236}">
                <a16:creationId xmlns:a16="http://schemas.microsoft.com/office/drawing/2014/main" id="{B07C1C3F-03E0-7EB0-C352-2AAF493C975F}"/>
              </a:ext>
            </a:extLst>
          </p:cNvPr>
          <p:cNvGraphicFramePr>
            <a:graphicFrameLocks noGrp="1"/>
          </p:cNvGraphicFramePr>
          <p:nvPr>
            <p:extLst>
              <p:ext uri="{D42A27DB-BD31-4B8C-83A1-F6EECF244321}">
                <p14:modId xmlns:p14="http://schemas.microsoft.com/office/powerpoint/2010/main" val="819439463"/>
              </p:ext>
            </p:extLst>
          </p:nvPr>
        </p:nvGraphicFramePr>
        <p:xfrm>
          <a:off x="9919904" y="1312141"/>
          <a:ext cx="2272096" cy="731520"/>
        </p:xfrm>
        <a:graphic>
          <a:graphicData uri="http://schemas.openxmlformats.org/drawingml/2006/table">
            <a:tbl>
              <a:tblPr firstRow="1" bandRow="1">
                <a:tableStyleId>{5C22544A-7EE6-4342-B048-85BDC9FD1C3A}</a:tableStyleId>
              </a:tblPr>
              <a:tblGrid>
                <a:gridCol w="1136048">
                  <a:extLst>
                    <a:ext uri="{9D8B030D-6E8A-4147-A177-3AD203B41FA5}">
                      <a16:colId xmlns:a16="http://schemas.microsoft.com/office/drawing/2014/main" val="3350124393"/>
                    </a:ext>
                  </a:extLst>
                </a:gridCol>
                <a:gridCol w="1136048">
                  <a:extLst>
                    <a:ext uri="{9D8B030D-6E8A-4147-A177-3AD203B41FA5}">
                      <a16:colId xmlns:a16="http://schemas.microsoft.com/office/drawing/2014/main" val="624873603"/>
                    </a:ext>
                  </a:extLst>
                </a:gridCol>
              </a:tblGrid>
              <a:tr h="370840">
                <a:tc>
                  <a:txBody>
                    <a:bodyPr/>
                    <a:lstStyle/>
                    <a:p>
                      <a:r>
                        <a:rPr lang="en-US" sz="1400" dirty="0"/>
                        <a:t>Reliable Negatives Predicted</a:t>
                      </a:r>
                    </a:p>
                  </a:txBody>
                  <a:tcPr/>
                </a:tc>
                <a:tc>
                  <a:txBody>
                    <a:bodyPr/>
                    <a:lstStyle/>
                    <a:p>
                      <a:r>
                        <a:rPr lang="en-US" sz="1400" b="1" kern="1200" dirty="0">
                          <a:solidFill>
                            <a:schemeClr val="lt1"/>
                          </a:solidFill>
                          <a:effectLst/>
                          <a:latin typeface="+mn-lt"/>
                          <a:ea typeface="+mn-ea"/>
                          <a:cs typeface="+mn-cs"/>
                        </a:rPr>
                        <a:t>27939 out of 28310</a:t>
                      </a:r>
                      <a:endParaRPr lang="en-US" sz="1400" dirty="0"/>
                    </a:p>
                  </a:txBody>
                  <a:tcPr/>
                </a:tc>
                <a:extLst>
                  <a:ext uri="{0D108BD9-81ED-4DB2-BD59-A6C34878D82A}">
                    <a16:rowId xmlns:a16="http://schemas.microsoft.com/office/drawing/2014/main" val="921604048"/>
                  </a:ext>
                </a:extLst>
              </a:tr>
            </a:tbl>
          </a:graphicData>
        </a:graphic>
      </p:graphicFrame>
    </p:spTree>
    <p:extLst>
      <p:ext uri="{BB962C8B-B14F-4D97-AF65-F5344CB8AC3E}">
        <p14:creationId xmlns:p14="http://schemas.microsoft.com/office/powerpoint/2010/main" val="186764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CE802-FA7E-290F-EFFB-441E73A9C58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1155BDA-2AF7-3CC2-BC7D-3639674F73DD}"/>
              </a:ext>
            </a:extLst>
          </p:cNvPr>
          <p:cNvPicPr>
            <a:picLocks noChangeAspect="1"/>
          </p:cNvPicPr>
          <p:nvPr/>
        </p:nvPicPr>
        <p:blipFill>
          <a:blip r:embed="rId2"/>
          <a:stretch>
            <a:fillRect/>
          </a:stretch>
        </p:blipFill>
        <p:spPr>
          <a:xfrm>
            <a:off x="0" y="5831395"/>
            <a:ext cx="12192000" cy="1026605"/>
          </a:xfrm>
          <a:prstGeom prst="rect">
            <a:avLst/>
          </a:prstGeom>
        </p:spPr>
      </p:pic>
      <p:sp>
        <p:nvSpPr>
          <p:cNvPr id="2" name="Rectangle 1">
            <a:extLst>
              <a:ext uri="{FF2B5EF4-FFF2-40B4-BE49-F238E27FC236}">
                <a16:creationId xmlns:a16="http://schemas.microsoft.com/office/drawing/2014/main" id="{358C2755-59A4-B799-1D00-2D006E948804}"/>
              </a:ext>
            </a:extLst>
          </p:cNvPr>
          <p:cNvSpPr/>
          <p:nvPr/>
        </p:nvSpPr>
        <p:spPr>
          <a:xfrm>
            <a:off x="0" y="0"/>
            <a:ext cx="6664773"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Original Data vs Synthetic Data</a:t>
            </a:r>
          </a:p>
        </p:txBody>
      </p:sp>
      <p:pic>
        <p:nvPicPr>
          <p:cNvPr id="4" name="Picture 3" descr="A graph with blue and orange bars&#10;&#10;AI-generated content may be incorrect.">
            <a:extLst>
              <a:ext uri="{FF2B5EF4-FFF2-40B4-BE49-F238E27FC236}">
                <a16:creationId xmlns:a16="http://schemas.microsoft.com/office/drawing/2014/main" id="{2CE0DBA1-D305-2A14-4F9A-3CB38DC058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2039" y="932605"/>
            <a:ext cx="4314601" cy="1940898"/>
          </a:xfrm>
          <a:prstGeom prst="rect">
            <a:avLst/>
          </a:prstGeom>
        </p:spPr>
      </p:pic>
      <p:pic>
        <p:nvPicPr>
          <p:cNvPr id="6" name="Picture 5" descr="A graph with blue and orange bars&#10;&#10;AI-generated content may be incorrect.">
            <a:extLst>
              <a:ext uri="{FF2B5EF4-FFF2-40B4-BE49-F238E27FC236}">
                <a16:creationId xmlns:a16="http://schemas.microsoft.com/office/drawing/2014/main" id="{51FDB8EB-5DCB-8E66-AFF2-063E25C29B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851" y="2996560"/>
            <a:ext cx="4293470" cy="1938210"/>
          </a:xfrm>
          <a:prstGeom prst="rect">
            <a:avLst/>
          </a:prstGeom>
        </p:spPr>
      </p:pic>
      <p:pic>
        <p:nvPicPr>
          <p:cNvPr id="9" name="Picture 8" descr="A graph with blue and orange bars&#10;&#10;AI-generated content may be incorrect.">
            <a:extLst>
              <a:ext uri="{FF2B5EF4-FFF2-40B4-BE49-F238E27FC236}">
                <a16:creationId xmlns:a16="http://schemas.microsoft.com/office/drawing/2014/main" id="{05C2AF47-5F4A-BC76-30C5-E112D51775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2039" y="2996561"/>
            <a:ext cx="4314601" cy="1941300"/>
          </a:xfrm>
          <a:prstGeom prst="rect">
            <a:avLst/>
          </a:prstGeom>
        </p:spPr>
      </p:pic>
      <p:pic>
        <p:nvPicPr>
          <p:cNvPr id="11" name="Picture 10" descr="A graph with different colored bars">
            <a:extLst>
              <a:ext uri="{FF2B5EF4-FFF2-40B4-BE49-F238E27FC236}">
                <a16:creationId xmlns:a16="http://schemas.microsoft.com/office/drawing/2014/main" id="{A7E10106-51AA-02F6-BCAB-A2C53A0E0D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850" y="932605"/>
            <a:ext cx="4314601" cy="1938210"/>
          </a:xfrm>
          <a:prstGeom prst="rect">
            <a:avLst/>
          </a:prstGeom>
        </p:spPr>
      </p:pic>
      <p:sp>
        <p:nvSpPr>
          <p:cNvPr id="15" name="TextBox 14">
            <a:extLst>
              <a:ext uri="{FF2B5EF4-FFF2-40B4-BE49-F238E27FC236}">
                <a16:creationId xmlns:a16="http://schemas.microsoft.com/office/drawing/2014/main" id="{8B0B893F-0B2F-E3E4-B850-2CAD92442BE8}"/>
              </a:ext>
            </a:extLst>
          </p:cNvPr>
          <p:cNvSpPr txBox="1"/>
          <p:nvPr/>
        </p:nvSpPr>
        <p:spPr>
          <a:xfrm>
            <a:off x="8976640" y="932605"/>
            <a:ext cx="3120905" cy="2677656"/>
          </a:xfrm>
          <a:prstGeom prst="rect">
            <a:avLst/>
          </a:prstGeom>
          <a:noFill/>
        </p:spPr>
        <p:txBody>
          <a:bodyPr wrap="square">
            <a:spAutoFit/>
          </a:bodyPr>
          <a:lstStyle/>
          <a:p>
            <a:pPr marL="171450" indent="-171450" algn="just">
              <a:buFont typeface="Arial" panose="020B0604020202020204" pitchFamily="34" charset="0"/>
              <a:buChar char="•"/>
            </a:pPr>
            <a:r>
              <a:rPr lang="en-US" sz="1200" dirty="0"/>
              <a:t>Synthetic data improved F1-score drastically, especially for Naive Bayes and Bagging PU.</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r>
              <a:rPr lang="en-US" sz="1200" dirty="0"/>
              <a:t>Recall and Precision reached near-perfect values across models.</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r>
              <a:rPr lang="en-US" sz="1200" dirty="0"/>
              <a:t>Synthetic augmentation helped reduce class imbalance effects and improved model generalization.</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r>
              <a:rPr lang="en-US" sz="1200" dirty="0"/>
              <a:t>PU Learning models like Two-Step PU RF became more reliable after augmentation.</a:t>
            </a:r>
          </a:p>
        </p:txBody>
      </p:sp>
      <p:sp>
        <p:nvSpPr>
          <p:cNvPr id="17" name="TextBox 16">
            <a:extLst>
              <a:ext uri="{FF2B5EF4-FFF2-40B4-BE49-F238E27FC236}">
                <a16:creationId xmlns:a16="http://schemas.microsoft.com/office/drawing/2014/main" id="{DF8F33C3-6E42-0758-5291-117D61028F52}"/>
              </a:ext>
            </a:extLst>
          </p:cNvPr>
          <p:cNvSpPr txBox="1"/>
          <p:nvPr/>
        </p:nvSpPr>
        <p:spPr>
          <a:xfrm>
            <a:off x="193850" y="5119927"/>
            <a:ext cx="11903695" cy="523220"/>
          </a:xfrm>
          <a:prstGeom prst="rect">
            <a:avLst/>
          </a:prstGeom>
          <a:noFill/>
        </p:spPr>
        <p:txBody>
          <a:bodyPr wrap="square">
            <a:spAutoFit/>
          </a:bodyPr>
          <a:lstStyle/>
          <a:p>
            <a:r>
              <a:rPr lang="en-US" sz="1400" b="1" dirty="0">
                <a:solidFill>
                  <a:srgbClr val="FFC000"/>
                </a:solidFill>
              </a:rPr>
              <a:t>Adding synthetic data significantly boosts model reliability, especially under class imbalance. It enhances recall and precision consistency across both supervised and PU learning models. Two-Step PU RF and Voting Classifier stand out in both scenarios.</a:t>
            </a:r>
          </a:p>
        </p:txBody>
      </p:sp>
    </p:spTree>
    <p:extLst>
      <p:ext uri="{BB962C8B-B14F-4D97-AF65-F5344CB8AC3E}">
        <p14:creationId xmlns:p14="http://schemas.microsoft.com/office/powerpoint/2010/main" val="3267331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417F7-7596-ECA1-D9CB-D095D44CAC3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BD565CA5-9A4B-0320-5BDC-A62EBA92AAA8}"/>
              </a:ext>
            </a:extLst>
          </p:cNvPr>
          <p:cNvPicPr>
            <a:picLocks noChangeAspect="1"/>
          </p:cNvPicPr>
          <p:nvPr/>
        </p:nvPicPr>
        <p:blipFill>
          <a:blip r:embed="rId2"/>
          <a:stretch>
            <a:fillRect/>
          </a:stretch>
        </p:blipFill>
        <p:spPr>
          <a:xfrm>
            <a:off x="0" y="5831395"/>
            <a:ext cx="12192000" cy="1026605"/>
          </a:xfrm>
          <a:prstGeom prst="rect">
            <a:avLst/>
          </a:prstGeom>
        </p:spPr>
      </p:pic>
      <p:sp>
        <p:nvSpPr>
          <p:cNvPr id="2" name="Rectangle 1">
            <a:extLst>
              <a:ext uri="{FF2B5EF4-FFF2-40B4-BE49-F238E27FC236}">
                <a16:creationId xmlns:a16="http://schemas.microsoft.com/office/drawing/2014/main" id="{3F3D9F23-E064-C41D-2737-231E87BCCD29}"/>
              </a:ext>
            </a:extLst>
          </p:cNvPr>
          <p:cNvSpPr/>
          <p:nvPr/>
        </p:nvSpPr>
        <p:spPr>
          <a:xfrm>
            <a:off x="0" y="0"/>
            <a:ext cx="5644815"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Existing Work vs Our Work</a:t>
            </a:r>
          </a:p>
        </p:txBody>
      </p:sp>
      <p:graphicFrame>
        <p:nvGraphicFramePr>
          <p:cNvPr id="8" name="Table 7">
            <a:extLst>
              <a:ext uri="{FF2B5EF4-FFF2-40B4-BE49-F238E27FC236}">
                <a16:creationId xmlns:a16="http://schemas.microsoft.com/office/drawing/2014/main" id="{9DF16BA7-48C8-05DE-F89E-7DDD04E13687}"/>
              </a:ext>
            </a:extLst>
          </p:cNvPr>
          <p:cNvGraphicFramePr>
            <a:graphicFrameLocks noGrp="1"/>
          </p:cNvGraphicFramePr>
          <p:nvPr>
            <p:extLst>
              <p:ext uri="{D42A27DB-BD31-4B8C-83A1-F6EECF244321}">
                <p14:modId xmlns:p14="http://schemas.microsoft.com/office/powerpoint/2010/main" val="944214544"/>
              </p:ext>
            </p:extLst>
          </p:nvPr>
        </p:nvGraphicFramePr>
        <p:xfrm>
          <a:off x="6251448" y="867548"/>
          <a:ext cx="5782056" cy="4053840"/>
        </p:xfrm>
        <a:graphic>
          <a:graphicData uri="http://schemas.openxmlformats.org/drawingml/2006/table">
            <a:tbl>
              <a:tblPr/>
              <a:tblGrid>
                <a:gridCol w="1445514">
                  <a:extLst>
                    <a:ext uri="{9D8B030D-6E8A-4147-A177-3AD203B41FA5}">
                      <a16:colId xmlns:a16="http://schemas.microsoft.com/office/drawing/2014/main" val="130772890"/>
                    </a:ext>
                  </a:extLst>
                </a:gridCol>
                <a:gridCol w="1445514">
                  <a:extLst>
                    <a:ext uri="{9D8B030D-6E8A-4147-A177-3AD203B41FA5}">
                      <a16:colId xmlns:a16="http://schemas.microsoft.com/office/drawing/2014/main" val="2626521534"/>
                    </a:ext>
                  </a:extLst>
                </a:gridCol>
                <a:gridCol w="1445514">
                  <a:extLst>
                    <a:ext uri="{9D8B030D-6E8A-4147-A177-3AD203B41FA5}">
                      <a16:colId xmlns:a16="http://schemas.microsoft.com/office/drawing/2014/main" val="1659683267"/>
                    </a:ext>
                  </a:extLst>
                </a:gridCol>
                <a:gridCol w="1445514">
                  <a:extLst>
                    <a:ext uri="{9D8B030D-6E8A-4147-A177-3AD203B41FA5}">
                      <a16:colId xmlns:a16="http://schemas.microsoft.com/office/drawing/2014/main" val="3315592327"/>
                    </a:ext>
                  </a:extLst>
                </a:gridCol>
              </a:tblGrid>
              <a:tr h="731520">
                <a:tc>
                  <a:txBody>
                    <a:bodyPr/>
                    <a:lstStyle/>
                    <a:p>
                      <a:r>
                        <a:rPr lang="en-US" sz="1400" b="1"/>
                        <a:t>Metric</a:t>
                      </a: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err="1"/>
                        <a:t>Amirudin</a:t>
                      </a:r>
                      <a:r>
                        <a:rPr lang="en-US" sz="1400" b="1" dirty="0"/>
                        <a:t> et al.</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t>Our Work (Without Synthetic)</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t>Our Work (With Synthetic)</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8943268"/>
                  </a:ext>
                </a:extLst>
              </a:tr>
              <a:tr h="518160">
                <a:tc>
                  <a:txBody>
                    <a:bodyPr/>
                    <a:lstStyle/>
                    <a:p>
                      <a:r>
                        <a:rPr lang="en-US" sz="1400" b="1"/>
                        <a:t>Dataset</a:t>
                      </a: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CICIoV2024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CICIoV2024 (deduplicated)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CICIoV2024 + Synthetic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4349947"/>
                  </a:ext>
                </a:extLst>
              </a:tr>
              <a:tr h="518160">
                <a:tc>
                  <a:txBody>
                    <a:bodyPr/>
                    <a:lstStyle/>
                    <a:p>
                      <a:r>
                        <a:rPr lang="en-US" sz="1400" b="1"/>
                        <a:t>Models Used</a:t>
                      </a: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LightGBM, CatBoost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RF, XGB, SVM, NB, Voting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RF, XGB, SVM, NB, Voting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8565232"/>
                  </a:ext>
                </a:extLst>
              </a:tr>
              <a:tr h="518160">
                <a:tc>
                  <a:txBody>
                    <a:bodyPr/>
                    <a:lstStyle/>
                    <a:p>
                      <a:r>
                        <a:rPr lang="en-US" sz="1400" b="1"/>
                        <a:t>Best Accuracy</a:t>
                      </a: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98.82%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99.81% (Voting Classifier)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98.79% (Voting Classifier)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4369362"/>
                  </a:ext>
                </a:extLst>
              </a:tr>
              <a:tr h="518160">
                <a:tc>
                  <a:txBody>
                    <a:bodyPr/>
                    <a:lstStyle/>
                    <a:p>
                      <a:r>
                        <a:rPr lang="en-US" sz="1400" b="1"/>
                        <a:t>Best F1-Score</a:t>
                      </a: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~0.91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0.92 (Voting)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a:t>0.99</a:t>
                      </a:r>
                      <a:r>
                        <a:rPr lang="en-US" sz="1400"/>
                        <a:t> (RF/XGB/Voting)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2064127"/>
                  </a:ext>
                </a:extLst>
              </a:tr>
              <a:tr h="944880">
                <a:tc>
                  <a:txBody>
                    <a:bodyPr/>
                    <a:lstStyle/>
                    <a:p>
                      <a:r>
                        <a:rPr lang="en-US" sz="1400" b="1"/>
                        <a:t>Class Imbalance Handling</a:t>
                      </a: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Not addressed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Still imbalanced (3.5K samples)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Solved with Gaussian augmentation (77K samples)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2789126"/>
                  </a:ext>
                </a:extLst>
              </a:tr>
              <a:tr h="304800">
                <a:tc>
                  <a:txBody>
                    <a:bodyPr/>
                    <a:lstStyle/>
                    <a:p>
                      <a:r>
                        <a:rPr lang="en-US" sz="1400" b="1"/>
                        <a:t>Data Size Used</a:t>
                      </a: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Not specified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3,588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77,380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6816720"/>
                  </a:ext>
                </a:extLst>
              </a:tr>
            </a:tbl>
          </a:graphicData>
        </a:graphic>
      </p:graphicFrame>
      <p:graphicFrame>
        <p:nvGraphicFramePr>
          <p:cNvPr id="9" name="Table 8">
            <a:extLst>
              <a:ext uri="{FF2B5EF4-FFF2-40B4-BE49-F238E27FC236}">
                <a16:creationId xmlns:a16="http://schemas.microsoft.com/office/drawing/2014/main" id="{F02E97C6-2B4E-28AB-9C79-43BAC289E91C}"/>
              </a:ext>
            </a:extLst>
          </p:cNvPr>
          <p:cNvGraphicFramePr>
            <a:graphicFrameLocks noGrp="1"/>
          </p:cNvGraphicFramePr>
          <p:nvPr>
            <p:extLst>
              <p:ext uri="{D42A27DB-BD31-4B8C-83A1-F6EECF244321}">
                <p14:modId xmlns:p14="http://schemas.microsoft.com/office/powerpoint/2010/main" val="1454378970"/>
              </p:ext>
            </p:extLst>
          </p:nvPr>
        </p:nvGraphicFramePr>
        <p:xfrm>
          <a:off x="158496" y="867548"/>
          <a:ext cx="5937505" cy="4053840"/>
        </p:xfrm>
        <a:graphic>
          <a:graphicData uri="http://schemas.openxmlformats.org/drawingml/2006/table">
            <a:tbl>
              <a:tblPr/>
              <a:tblGrid>
                <a:gridCol w="1187501">
                  <a:extLst>
                    <a:ext uri="{9D8B030D-6E8A-4147-A177-3AD203B41FA5}">
                      <a16:colId xmlns:a16="http://schemas.microsoft.com/office/drawing/2014/main" val="3715529236"/>
                    </a:ext>
                  </a:extLst>
                </a:gridCol>
                <a:gridCol w="1187501">
                  <a:extLst>
                    <a:ext uri="{9D8B030D-6E8A-4147-A177-3AD203B41FA5}">
                      <a16:colId xmlns:a16="http://schemas.microsoft.com/office/drawing/2014/main" val="2390212927"/>
                    </a:ext>
                  </a:extLst>
                </a:gridCol>
                <a:gridCol w="1187501">
                  <a:extLst>
                    <a:ext uri="{9D8B030D-6E8A-4147-A177-3AD203B41FA5}">
                      <a16:colId xmlns:a16="http://schemas.microsoft.com/office/drawing/2014/main" val="2869217510"/>
                    </a:ext>
                  </a:extLst>
                </a:gridCol>
                <a:gridCol w="1187501">
                  <a:extLst>
                    <a:ext uri="{9D8B030D-6E8A-4147-A177-3AD203B41FA5}">
                      <a16:colId xmlns:a16="http://schemas.microsoft.com/office/drawing/2014/main" val="716581664"/>
                    </a:ext>
                  </a:extLst>
                </a:gridCol>
                <a:gridCol w="1187501">
                  <a:extLst>
                    <a:ext uri="{9D8B030D-6E8A-4147-A177-3AD203B41FA5}">
                      <a16:colId xmlns:a16="http://schemas.microsoft.com/office/drawing/2014/main" val="42568996"/>
                    </a:ext>
                  </a:extLst>
                </a:gridCol>
              </a:tblGrid>
              <a:tr h="675640">
                <a:tc>
                  <a:txBody>
                    <a:bodyPr/>
                    <a:lstStyle/>
                    <a:p>
                      <a:r>
                        <a:rPr lang="en-US" sz="1200" b="1" dirty="0"/>
                        <a:t>Study</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a:t>Dataset</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a:t>Technique</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a:t>Limitations</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a:t>Improvements</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5963717"/>
                  </a:ext>
                </a:extLst>
              </a:tr>
              <a:tr h="1061720">
                <a:tc>
                  <a:txBody>
                    <a:bodyPr/>
                    <a:lstStyle/>
                    <a:p>
                      <a:r>
                        <a:rPr lang="en-US" sz="1200" dirty="0" err="1"/>
                        <a:t>Amirudin</a:t>
                      </a:r>
                      <a:r>
                        <a:rPr lang="en-US" sz="1200" dirty="0"/>
                        <a:t> et al.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CICIoV2024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err="1"/>
                        <a:t>LightGBM</a:t>
                      </a:r>
                      <a:r>
                        <a:rPr lang="en-US" sz="1200" dirty="0"/>
                        <a:t>, </a:t>
                      </a:r>
                      <a:r>
                        <a:rPr lang="en-US" sz="1200" dirty="0" err="1"/>
                        <a:t>CatBoost</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No PU learning, no synthetic data, risk of overfitting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PU learning + Gaussian synthetic data augmentation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0132689"/>
                  </a:ext>
                </a:extLst>
              </a:tr>
              <a:tr h="1061720">
                <a:tc>
                  <a:txBody>
                    <a:bodyPr/>
                    <a:lstStyle/>
                    <a:p>
                      <a:r>
                        <a:rPr lang="en-US" sz="1200" dirty="0"/>
                        <a:t>Neto et al.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CICIoV2024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Logistic Regression, RF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Fixed vehicle data, no advanced PU or ensemble techniques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200"/>
                        <a:t>Ensemble models (RF, XGBoost, Voting), PU models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742336"/>
                  </a:ext>
                </a:extLst>
              </a:tr>
              <a:tr h="1254760">
                <a:tc>
                  <a:txBody>
                    <a:bodyPr/>
                    <a:lstStyle/>
                    <a:p>
                      <a:r>
                        <a:rPr lang="en-US" sz="1200" dirty="0"/>
                        <a:t>Aswal et al.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CICIoV2024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DNN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No comparison with ML/PU methods, lacks scalability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Supervised + PU comparison + cross-validation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429640"/>
                  </a:ext>
                </a:extLst>
              </a:tr>
            </a:tbl>
          </a:graphicData>
        </a:graphic>
      </p:graphicFrame>
    </p:spTree>
    <p:extLst>
      <p:ext uri="{BB962C8B-B14F-4D97-AF65-F5344CB8AC3E}">
        <p14:creationId xmlns:p14="http://schemas.microsoft.com/office/powerpoint/2010/main" val="1919123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5886C-27ED-48FA-4A66-25CC4CA91F9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5F4F2A92-0D01-8903-C625-8A79042EEDD4}"/>
              </a:ext>
            </a:extLst>
          </p:cNvPr>
          <p:cNvPicPr>
            <a:picLocks noChangeAspect="1"/>
          </p:cNvPicPr>
          <p:nvPr/>
        </p:nvPicPr>
        <p:blipFill>
          <a:blip r:embed="rId2"/>
          <a:stretch>
            <a:fillRect/>
          </a:stretch>
        </p:blipFill>
        <p:spPr>
          <a:xfrm>
            <a:off x="0" y="5831395"/>
            <a:ext cx="12192000" cy="1026605"/>
          </a:xfrm>
          <a:prstGeom prst="rect">
            <a:avLst/>
          </a:prstGeom>
        </p:spPr>
      </p:pic>
      <p:sp>
        <p:nvSpPr>
          <p:cNvPr id="2" name="Rectangle 1">
            <a:extLst>
              <a:ext uri="{FF2B5EF4-FFF2-40B4-BE49-F238E27FC236}">
                <a16:creationId xmlns:a16="http://schemas.microsoft.com/office/drawing/2014/main" id="{E57F406D-9426-9490-2AF4-1B71BD2CDA8F}"/>
              </a:ext>
            </a:extLst>
          </p:cNvPr>
          <p:cNvSpPr/>
          <p:nvPr/>
        </p:nvSpPr>
        <p:spPr>
          <a:xfrm>
            <a:off x="-1" y="111512"/>
            <a:ext cx="8681224" cy="461665"/>
          </a:xfrm>
          <a:prstGeom prst="rect">
            <a:avLst/>
          </a:prstGeom>
          <a:noFill/>
        </p:spPr>
        <p:txBody>
          <a:bodyPr wrap="none" lIns="91440" tIns="45720" rIns="91440" bIns="45720">
            <a:spAutoFit/>
          </a:bodyPr>
          <a:lstStyle/>
          <a:p>
            <a:pPr algn="ctr"/>
            <a:r>
              <a:rPr 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A/B Testing – Impact of Synthetic Data on Model Performance</a:t>
            </a:r>
          </a:p>
        </p:txBody>
      </p:sp>
      <p:pic>
        <p:nvPicPr>
          <p:cNvPr id="4" name="Picture 3" descr="A graph of blue and orange bars&#10;&#10;AI-generated content may be incorrect.">
            <a:extLst>
              <a:ext uri="{FF2B5EF4-FFF2-40B4-BE49-F238E27FC236}">
                <a16:creationId xmlns:a16="http://schemas.microsoft.com/office/drawing/2014/main" id="{1B5FC852-C984-9C18-A8C2-A26E85C356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386" y="678792"/>
            <a:ext cx="5921298" cy="2523494"/>
          </a:xfrm>
          <a:prstGeom prst="rect">
            <a:avLst/>
          </a:prstGeom>
        </p:spPr>
      </p:pic>
      <p:pic>
        <p:nvPicPr>
          <p:cNvPr id="6" name="Picture 5" descr="A graph with orange bars&#10;&#10;AI-generated content may be incorrect.">
            <a:extLst>
              <a:ext uri="{FF2B5EF4-FFF2-40B4-BE49-F238E27FC236}">
                <a16:creationId xmlns:a16="http://schemas.microsoft.com/office/drawing/2014/main" id="{FD727456-6C3A-E9C2-AD21-530050FF40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386" y="3243830"/>
            <a:ext cx="5921298" cy="2546021"/>
          </a:xfrm>
          <a:prstGeom prst="rect">
            <a:avLst/>
          </a:prstGeom>
        </p:spPr>
      </p:pic>
      <p:sp>
        <p:nvSpPr>
          <p:cNvPr id="10" name="TextBox 9">
            <a:extLst>
              <a:ext uri="{FF2B5EF4-FFF2-40B4-BE49-F238E27FC236}">
                <a16:creationId xmlns:a16="http://schemas.microsoft.com/office/drawing/2014/main" id="{024235C8-7C9D-78AB-565D-6AD73FF6DCCE}"/>
              </a:ext>
            </a:extLst>
          </p:cNvPr>
          <p:cNvSpPr txBox="1"/>
          <p:nvPr/>
        </p:nvSpPr>
        <p:spPr>
          <a:xfrm>
            <a:off x="6636175" y="759362"/>
            <a:ext cx="5467335" cy="4955203"/>
          </a:xfrm>
          <a:prstGeom prst="rect">
            <a:avLst/>
          </a:prstGeom>
          <a:noFill/>
        </p:spPr>
        <p:txBody>
          <a:bodyPr wrap="square" rtlCol="0">
            <a:spAutoFit/>
          </a:bodyPr>
          <a:lstStyle/>
          <a:p>
            <a:pPr algn="just"/>
            <a:r>
              <a:rPr lang="en-US" dirty="0"/>
              <a:t>A/B Testing compared model performance with Original Data and Synthetic Data</a:t>
            </a:r>
          </a:p>
          <a:p>
            <a:pPr algn="just"/>
            <a:endParaRPr lang="en-US" dirty="0">
              <a:solidFill>
                <a:srgbClr val="FFC000"/>
              </a:solidFill>
            </a:endParaRPr>
          </a:p>
          <a:p>
            <a:pPr marL="285750" indent="-285750" algn="just">
              <a:buFont typeface="Arial" panose="020B0604020202020204" pitchFamily="34" charset="0"/>
              <a:buChar char="•"/>
            </a:pPr>
            <a:r>
              <a:rPr lang="en-US" dirty="0">
                <a:solidFill>
                  <a:srgbClr val="FFC000"/>
                </a:solidFill>
              </a:rPr>
              <a:t>Paired t-test on F1-Score:</a:t>
            </a:r>
          </a:p>
          <a:p>
            <a:pPr marL="742950" lvl="1" indent="-285750" algn="just">
              <a:buFont typeface="Arial" panose="020B0604020202020204" pitchFamily="34" charset="0"/>
              <a:buChar char="•"/>
            </a:pPr>
            <a:r>
              <a:rPr lang="en-US" dirty="0">
                <a:solidFill>
                  <a:srgbClr val="FFC000"/>
                </a:solidFill>
              </a:rPr>
              <a:t>T = -2.63</a:t>
            </a:r>
          </a:p>
          <a:p>
            <a:pPr marL="742950" lvl="1" indent="-285750" algn="just">
              <a:buFont typeface="Arial" panose="020B0604020202020204" pitchFamily="34" charset="0"/>
              <a:buChar char="•"/>
            </a:pPr>
            <a:r>
              <a:rPr lang="en-US" dirty="0">
                <a:solidFill>
                  <a:srgbClr val="FFC000"/>
                </a:solidFill>
              </a:rPr>
              <a:t>P = 0.0339</a:t>
            </a:r>
          </a:p>
          <a:p>
            <a:pPr algn="just"/>
            <a:r>
              <a:rPr lang="en-US" dirty="0">
                <a:solidFill>
                  <a:srgbClr val="FFC000"/>
                </a:solidFill>
              </a:rPr>
              <a:t>Statistically significant improvement (P &lt; 0.05)</a:t>
            </a:r>
          </a:p>
          <a:p>
            <a:pPr algn="just"/>
            <a:endParaRPr lang="en-US" dirty="0"/>
          </a:p>
          <a:p>
            <a:pPr algn="just"/>
            <a:endParaRPr lang="en-US" dirty="0"/>
          </a:p>
          <a:p>
            <a:pPr algn="just"/>
            <a:r>
              <a:rPr lang="en-US" sz="1400" dirty="0"/>
              <a:t>~ Models trained on original data failed to predict positive (attack) samples effectively.</a:t>
            </a:r>
          </a:p>
          <a:p>
            <a:pPr algn="just"/>
            <a:endParaRPr lang="en-US" sz="1400" dirty="0"/>
          </a:p>
          <a:p>
            <a:pPr algn="just"/>
            <a:r>
              <a:rPr lang="en-US" sz="1400" dirty="0"/>
              <a:t>Synthetic data improved detection of minority class (attack) by balancing the dataset.</a:t>
            </a:r>
          </a:p>
          <a:p>
            <a:pPr algn="just"/>
            <a:endParaRPr lang="en-US" sz="1400" dirty="0"/>
          </a:p>
          <a:p>
            <a:pPr algn="just"/>
            <a:r>
              <a:rPr lang="en-US" sz="1400" dirty="0"/>
              <a:t>Naive Bayes showed the most dramatic improvement (F1 ↑ by 76.3%).</a:t>
            </a:r>
          </a:p>
          <a:p>
            <a:pPr algn="just"/>
            <a:endParaRPr lang="en-US" sz="1400" dirty="0"/>
          </a:p>
          <a:p>
            <a:pPr algn="just"/>
            <a:r>
              <a:rPr lang="en-US" sz="1400" dirty="0"/>
              <a:t>Overall, synthetic augmentation led to better generalization across all models.</a:t>
            </a:r>
          </a:p>
        </p:txBody>
      </p:sp>
    </p:spTree>
    <p:extLst>
      <p:ext uri="{BB962C8B-B14F-4D97-AF65-F5344CB8AC3E}">
        <p14:creationId xmlns:p14="http://schemas.microsoft.com/office/powerpoint/2010/main" val="2965504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78C14-BEE3-4BEC-4A52-7EFF0C047B0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1A2D9A5-57FC-1C5B-DA6A-10BEAA350F53}"/>
              </a:ext>
            </a:extLst>
          </p:cNvPr>
          <p:cNvPicPr>
            <a:picLocks noChangeAspect="1"/>
          </p:cNvPicPr>
          <p:nvPr/>
        </p:nvPicPr>
        <p:blipFill>
          <a:blip r:embed="rId2"/>
          <a:stretch>
            <a:fillRect/>
          </a:stretch>
        </p:blipFill>
        <p:spPr>
          <a:xfrm>
            <a:off x="0" y="5831395"/>
            <a:ext cx="12192000" cy="1026605"/>
          </a:xfrm>
          <a:prstGeom prst="rect">
            <a:avLst/>
          </a:prstGeom>
        </p:spPr>
      </p:pic>
      <p:sp>
        <p:nvSpPr>
          <p:cNvPr id="2" name="Rectangle 1">
            <a:extLst>
              <a:ext uri="{FF2B5EF4-FFF2-40B4-BE49-F238E27FC236}">
                <a16:creationId xmlns:a16="http://schemas.microsoft.com/office/drawing/2014/main" id="{1672C13D-EF34-A10C-58A0-2DEE0C97634F}"/>
              </a:ext>
            </a:extLst>
          </p:cNvPr>
          <p:cNvSpPr/>
          <p:nvPr/>
        </p:nvSpPr>
        <p:spPr>
          <a:xfrm>
            <a:off x="0" y="0"/>
            <a:ext cx="3132589" cy="769441"/>
          </a:xfrm>
          <a:prstGeom prst="rect">
            <a:avLst/>
          </a:prstGeom>
          <a:noFill/>
        </p:spPr>
        <p:txBody>
          <a:bodyPr wrap="non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Conclusion</a:t>
            </a:r>
          </a:p>
        </p:txBody>
      </p:sp>
      <p:sp>
        <p:nvSpPr>
          <p:cNvPr id="6" name="TextBox 5">
            <a:extLst>
              <a:ext uri="{FF2B5EF4-FFF2-40B4-BE49-F238E27FC236}">
                <a16:creationId xmlns:a16="http://schemas.microsoft.com/office/drawing/2014/main" id="{54EC1928-7951-22D6-ED9C-603A8CD30EE5}"/>
              </a:ext>
            </a:extLst>
          </p:cNvPr>
          <p:cNvSpPr txBox="1"/>
          <p:nvPr/>
        </p:nvSpPr>
        <p:spPr>
          <a:xfrm>
            <a:off x="83702" y="769441"/>
            <a:ext cx="11994883" cy="1754326"/>
          </a:xfrm>
          <a:prstGeom prst="rect">
            <a:avLst/>
          </a:prstGeom>
          <a:noFill/>
        </p:spPr>
        <p:txBody>
          <a:bodyPr wrap="square">
            <a:spAutoFit/>
          </a:bodyPr>
          <a:lstStyle/>
          <a:p>
            <a:pPr algn="just"/>
            <a:r>
              <a:rPr lang="en-US" dirty="0"/>
              <a:t>This work established an </a:t>
            </a:r>
            <a:r>
              <a:rPr lang="en-US" b="1" dirty="0"/>
              <a:t>intrusion detection system </a:t>
            </a:r>
            <a:r>
              <a:rPr lang="en-US" dirty="0"/>
              <a:t>for </a:t>
            </a:r>
            <a:r>
              <a:rPr lang="en-US" b="1" dirty="0"/>
              <a:t>Internet of Vehicles (</a:t>
            </a:r>
            <a:r>
              <a:rPr lang="en-US" b="1" dirty="0" err="1"/>
              <a:t>IoV</a:t>
            </a:r>
            <a:r>
              <a:rPr lang="en-US" b="1" dirty="0"/>
              <a:t>) </a:t>
            </a:r>
            <a:r>
              <a:rPr lang="en-US" dirty="0"/>
              <a:t>using </a:t>
            </a:r>
            <a:r>
              <a:rPr lang="en-US" b="1" dirty="0"/>
              <a:t>supervised learning </a:t>
            </a:r>
            <a:r>
              <a:rPr lang="en-US" dirty="0"/>
              <a:t>methods supplemented with </a:t>
            </a:r>
            <a:r>
              <a:rPr lang="en-US" b="1" dirty="0"/>
              <a:t>synthetic data </a:t>
            </a:r>
            <a:r>
              <a:rPr lang="en-US" dirty="0"/>
              <a:t>and </a:t>
            </a:r>
            <a:r>
              <a:rPr lang="en-US" b="1" dirty="0"/>
              <a:t>PU learning </a:t>
            </a:r>
            <a:r>
              <a:rPr lang="en-US" dirty="0"/>
              <a:t>approaches. Our models reached </a:t>
            </a:r>
            <a:r>
              <a:rPr lang="en-US" b="1" dirty="0"/>
              <a:t>F1-scores </a:t>
            </a:r>
            <a:r>
              <a:rPr lang="en-US" dirty="0"/>
              <a:t>of up to </a:t>
            </a:r>
            <a:r>
              <a:rPr lang="en-US" b="1" dirty="0"/>
              <a:t>0.99</a:t>
            </a:r>
            <a:r>
              <a:rPr lang="en-US" dirty="0"/>
              <a:t> following cleaning efforts and class imbalance correction on the CICIoV2024 dataset. The system proves practical value in real-world applications because it functions when complete labeled data is inaccessible. The implementation of PU learning detects suspicious behaviors regardless of minimal understanding about attack behaviors which makes it appropriate for deployment within modern connected vehicles for securing the CAN Bus against real-time threats.</a:t>
            </a:r>
          </a:p>
        </p:txBody>
      </p:sp>
      <p:sp>
        <p:nvSpPr>
          <p:cNvPr id="10" name="Rectangle 9">
            <a:extLst>
              <a:ext uri="{FF2B5EF4-FFF2-40B4-BE49-F238E27FC236}">
                <a16:creationId xmlns:a16="http://schemas.microsoft.com/office/drawing/2014/main" id="{0F11E3DC-78F6-5917-756C-F93519958B63}"/>
              </a:ext>
            </a:extLst>
          </p:cNvPr>
          <p:cNvSpPr/>
          <p:nvPr/>
        </p:nvSpPr>
        <p:spPr>
          <a:xfrm>
            <a:off x="-1" y="2607920"/>
            <a:ext cx="4314644" cy="461665"/>
          </a:xfrm>
          <a:prstGeom prst="rect">
            <a:avLst/>
          </a:prstGeom>
          <a:noFill/>
        </p:spPr>
        <p:txBody>
          <a:bodyPr wrap="none" lIns="91440" tIns="45720" rIns="91440" bIns="45720">
            <a:spAutoFit/>
          </a:bodyPr>
          <a:lstStyle/>
          <a:p>
            <a:pPr algn="ctr"/>
            <a:r>
              <a:rPr lang="en-US" sz="2400" b="1" i="1" cap="none" spc="0" dirty="0">
                <a:ln w="9525">
                  <a:solidFill>
                    <a:schemeClr val="bg1"/>
                  </a:solidFill>
                  <a:prstDash val="solid"/>
                </a:ln>
                <a:solidFill>
                  <a:schemeClr val="accent1">
                    <a:lumMod val="60000"/>
                    <a:lumOff val="40000"/>
                  </a:schemeClr>
                </a:solidFill>
                <a:effectLst>
                  <a:outerShdw blurRad="38100" dist="38100" dir="2700000" algn="tl">
                    <a:srgbClr val="000000">
                      <a:alpha val="43137"/>
                    </a:srgbClr>
                  </a:outerShdw>
                </a:effectLst>
              </a:rPr>
              <a:t>Real-World use of this project</a:t>
            </a:r>
          </a:p>
        </p:txBody>
      </p:sp>
      <p:sp>
        <p:nvSpPr>
          <p:cNvPr id="11" name="TextBox 10">
            <a:extLst>
              <a:ext uri="{FF2B5EF4-FFF2-40B4-BE49-F238E27FC236}">
                <a16:creationId xmlns:a16="http://schemas.microsoft.com/office/drawing/2014/main" id="{30EC6044-C41C-A4CF-BF8D-2D2E50AE681E}"/>
              </a:ext>
            </a:extLst>
          </p:cNvPr>
          <p:cNvSpPr txBox="1"/>
          <p:nvPr/>
        </p:nvSpPr>
        <p:spPr>
          <a:xfrm>
            <a:off x="0" y="3293208"/>
            <a:ext cx="11908463" cy="2031325"/>
          </a:xfrm>
          <a:prstGeom prst="rect">
            <a:avLst/>
          </a:prstGeom>
          <a:noFill/>
        </p:spPr>
        <p:txBody>
          <a:bodyPr wrap="square" rtlCol="0">
            <a:spAutoFit/>
          </a:bodyPr>
          <a:lstStyle/>
          <a:p>
            <a:pPr algn="just"/>
            <a:r>
              <a:rPr lang="en-US" dirty="0"/>
              <a:t>The research findings provide instant applicability for detecting cyber threats which currently affect real-world connected vehicles. Speed fuel and location data monitoring within a fleet delivery truck operation runs through smart systems. The manipulations of speed data as part of spoofing attacks could result in hazardous driving behavior as well as inappropriate system notification alerts. Our intrusion detection system enables real-time detection of abnormally behaving communication patterns through its PU learning and synthetic data training even though unlabeled similar attacks existed previously. The implemented security measures guarantee vehicles maintain both safety and dependability while staying alert to cyber dangers while driving.</a:t>
            </a:r>
          </a:p>
        </p:txBody>
      </p:sp>
    </p:spTree>
    <p:extLst>
      <p:ext uri="{BB962C8B-B14F-4D97-AF65-F5344CB8AC3E}">
        <p14:creationId xmlns:p14="http://schemas.microsoft.com/office/powerpoint/2010/main" val="34031709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244E6-5A8A-BE14-8E28-D88FE616015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CC4ADFB-D12D-2235-D46D-10E9D3B6EAA1}"/>
              </a:ext>
            </a:extLst>
          </p:cNvPr>
          <p:cNvPicPr>
            <a:picLocks noChangeAspect="1"/>
          </p:cNvPicPr>
          <p:nvPr/>
        </p:nvPicPr>
        <p:blipFill>
          <a:blip r:embed="rId2"/>
          <a:stretch>
            <a:fillRect/>
          </a:stretch>
        </p:blipFill>
        <p:spPr>
          <a:xfrm>
            <a:off x="0" y="5831395"/>
            <a:ext cx="12192000" cy="1026605"/>
          </a:xfrm>
          <a:prstGeom prst="rect">
            <a:avLst/>
          </a:prstGeom>
        </p:spPr>
      </p:pic>
      <p:sp>
        <p:nvSpPr>
          <p:cNvPr id="2" name="Rectangle 1">
            <a:extLst>
              <a:ext uri="{FF2B5EF4-FFF2-40B4-BE49-F238E27FC236}">
                <a16:creationId xmlns:a16="http://schemas.microsoft.com/office/drawing/2014/main" id="{74935568-1157-6B2A-91B2-C2455BEDE0DF}"/>
              </a:ext>
            </a:extLst>
          </p:cNvPr>
          <p:cNvSpPr/>
          <p:nvPr/>
        </p:nvSpPr>
        <p:spPr>
          <a:xfrm>
            <a:off x="-93067" y="0"/>
            <a:ext cx="3318729" cy="769441"/>
          </a:xfrm>
          <a:prstGeom prst="rect">
            <a:avLst/>
          </a:prstGeom>
          <a:noFill/>
        </p:spPr>
        <p:txBody>
          <a:bodyPr wrap="none" lIns="91440" tIns="45720" rIns="91440" bIns="45720">
            <a:spAutoFit/>
          </a:bodyPr>
          <a:lstStyle/>
          <a:p>
            <a:pPr algn="ctr"/>
            <a:r>
              <a:rPr lang="en-US" sz="4400" b="1" dirty="0">
                <a:ln w="9525">
                  <a:solidFill>
                    <a:schemeClr val="bg1"/>
                  </a:solidFill>
                  <a:prstDash val="solid"/>
                </a:ln>
                <a:effectLst>
                  <a:outerShdw blurRad="12700" dist="38100" dir="2700000" algn="tl" rotWithShape="0">
                    <a:schemeClr val="bg1">
                      <a:lumMod val="50000"/>
                    </a:schemeClr>
                  </a:outerShdw>
                </a:effectLst>
              </a:rPr>
              <a:t>Future Work</a:t>
            </a:r>
            <a:endPar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Rectangle 1">
            <a:extLst>
              <a:ext uri="{FF2B5EF4-FFF2-40B4-BE49-F238E27FC236}">
                <a16:creationId xmlns:a16="http://schemas.microsoft.com/office/drawing/2014/main" id="{3422F9E2-B370-6969-0AB2-C17BC8FA49F3}"/>
              </a:ext>
            </a:extLst>
          </p:cNvPr>
          <p:cNvSpPr>
            <a:spLocks noChangeArrowheads="1"/>
          </p:cNvSpPr>
          <p:nvPr/>
        </p:nvSpPr>
        <p:spPr bwMode="auto">
          <a:xfrm>
            <a:off x="0" y="668929"/>
            <a:ext cx="12108298"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Test PU Learning Under Varying Positive-to-Unlabeled Ratios</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real-world settings, the proportion of labeled attacks can be very small or imbalanced.</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Future experiments should evaluate PU models under different ratios (e.g., 10%, 20%, 50% positive samples) to test their stability and robustness.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Apply to Real-Time CAN Bus Data</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Deploy the trained models in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live vehicle environments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assess performance under actual communication traffic.</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Explore Deep PU Learning Methods</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Investigate advanced techniques like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nnPU</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non-negative risk estimators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or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deep generative PU models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enhance learning from minimal labels.</a:t>
            </a:r>
          </a:p>
          <a:p>
            <a:pPr marL="0" marR="0" lvl="0" indent="0" algn="just" defTabSz="914400" rtl="0" eaLnBrk="0" fontAlgn="base" latinLnBrk="0" hangingPunct="0">
              <a:lnSpc>
                <a:spcPct val="100000"/>
              </a:lnSpc>
              <a:spcBef>
                <a:spcPct val="0"/>
              </a:spcBef>
              <a:spcAft>
                <a:spcPct val="0"/>
              </a:spcAft>
              <a:buClrTx/>
              <a:buSzTx/>
              <a:tabLst/>
            </a:pPr>
            <a:endParaRPr lang="en-US" altLang="en-US" sz="1600"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 Anomaly Detection with PU Learning</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Combine unsupervised anomaly detection with PU models to improve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zero-day attack detection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Feature Engineering Using Domain Knowledge</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 expert knowledge of CAN Bus message structures to create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more interpretable and meaningful features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Optimize for Edge Deployment</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Compress and convert models for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execution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on embedded vehicle systems with limited processing power.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7648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58DE5-7C7A-DA75-8A92-FC7C0714CC3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4FC4592-38A2-62BE-3797-ECECD5AB46B5}"/>
              </a:ext>
            </a:extLst>
          </p:cNvPr>
          <p:cNvPicPr>
            <a:picLocks noChangeAspect="1"/>
          </p:cNvPicPr>
          <p:nvPr/>
        </p:nvPicPr>
        <p:blipFill>
          <a:blip r:embed="rId2"/>
          <a:stretch>
            <a:fillRect/>
          </a:stretch>
        </p:blipFill>
        <p:spPr>
          <a:xfrm>
            <a:off x="0" y="5831395"/>
            <a:ext cx="12192000" cy="1026605"/>
          </a:xfrm>
          <a:prstGeom prst="rect">
            <a:avLst/>
          </a:prstGeom>
        </p:spPr>
      </p:pic>
      <p:pic>
        <p:nvPicPr>
          <p:cNvPr id="20482" name="Picture 2">
            <a:extLst>
              <a:ext uri="{FF2B5EF4-FFF2-40B4-BE49-F238E27FC236}">
                <a16:creationId xmlns:a16="http://schemas.microsoft.com/office/drawing/2014/main" id="{67C48942-468D-71DE-0D2F-19F63B91E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34" y="696935"/>
            <a:ext cx="10872132" cy="31752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DDEF348-2571-3BD5-E317-1E77B43FFC7A}"/>
              </a:ext>
            </a:extLst>
          </p:cNvPr>
          <p:cNvSpPr txBox="1"/>
          <p:nvPr/>
        </p:nvSpPr>
        <p:spPr>
          <a:xfrm>
            <a:off x="0" y="4457585"/>
            <a:ext cx="2929712" cy="1384995"/>
          </a:xfrm>
          <a:prstGeom prst="rect">
            <a:avLst/>
          </a:prstGeom>
          <a:noFill/>
        </p:spPr>
        <p:txBody>
          <a:bodyPr wrap="none" rtlCol="0">
            <a:spAutoFit/>
          </a:bodyPr>
          <a:lstStyle/>
          <a:p>
            <a:pPr algn="ctr"/>
            <a:r>
              <a:rPr lang="en-US" sz="1400" b="1" dirty="0">
                <a:solidFill>
                  <a:schemeClr val="tx1">
                    <a:lumMod val="75000"/>
                  </a:schemeClr>
                </a:solidFill>
              </a:rPr>
              <a:t>Dr. </a:t>
            </a:r>
            <a:r>
              <a:rPr lang="en-US" sz="1400" b="1" dirty="0" err="1">
                <a:solidFill>
                  <a:schemeClr val="tx1">
                    <a:lumMod val="75000"/>
                  </a:schemeClr>
                </a:solidFill>
              </a:rPr>
              <a:t>Zhiqian</a:t>
            </a:r>
            <a:r>
              <a:rPr lang="en-US" sz="1400" b="1" dirty="0">
                <a:solidFill>
                  <a:schemeClr val="tx1">
                    <a:lumMod val="75000"/>
                  </a:schemeClr>
                </a:solidFill>
              </a:rPr>
              <a:t> Chen </a:t>
            </a:r>
          </a:p>
          <a:p>
            <a:pPr algn="ctr"/>
            <a:r>
              <a:rPr lang="en-US" sz="1400" b="1" dirty="0">
                <a:solidFill>
                  <a:schemeClr val="tx1">
                    <a:lumMod val="75000"/>
                  </a:schemeClr>
                </a:solidFill>
              </a:rPr>
              <a:t>Major Professor</a:t>
            </a:r>
          </a:p>
          <a:p>
            <a:pPr algn="ctr"/>
            <a:r>
              <a:rPr lang="en-US" sz="1400" b="1" dirty="0">
                <a:solidFill>
                  <a:schemeClr val="tx1">
                    <a:lumMod val="75000"/>
                  </a:schemeClr>
                </a:solidFill>
              </a:rPr>
              <a:t>Department of Computer Science</a:t>
            </a:r>
            <a:br>
              <a:rPr lang="en-US" sz="1400" b="1" dirty="0">
                <a:solidFill>
                  <a:schemeClr val="tx1">
                    <a:lumMod val="75000"/>
                  </a:schemeClr>
                </a:solidFill>
              </a:rPr>
            </a:br>
            <a:r>
              <a:rPr lang="en-US" sz="1400" b="1" dirty="0">
                <a:solidFill>
                  <a:schemeClr val="tx1">
                    <a:lumMod val="75000"/>
                  </a:schemeClr>
                </a:solidFill>
              </a:rPr>
              <a:t>Bagley College of Engineering</a:t>
            </a:r>
          </a:p>
          <a:p>
            <a:pPr algn="ctr"/>
            <a:r>
              <a:rPr lang="en-US" sz="1400" b="1" dirty="0">
                <a:solidFill>
                  <a:schemeClr val="tx1">
                    <a:lumMod val="75000"/>
                  </a:schemeClr>
                </a:solidFill>
              </a:rPr>
              <a:t>Mississippi State University</a:t>
            </a:r>
          </a:p>
          <a:p>
            <a:pPr algn="ctr"/>
            <a:r>
              <a:rPr lang="en-US" sz="1400" b="1" dirty="0">
                <a:solidFill>
                  <a:schemeClr val="tx1">
                    <a:lumMod val="75000"/>
                  </a:schemeClr>
                </a:solidFill>
              </a:rPr>
              <a:t>Mississippi, United States </a:t>
            </a:r>
          </a:p>
        </p:txBody>
      </p:sp>
      <p:sp>
        <p:nvSpPr>
          <p:cNvPr id="5" name="TextBox 4">
            <a:extLst>
              <a:ext uri="{FF2B5EF4-FFF2-40B4-BE49-F238E27FC236}">
                <a16:creationId xmlns:a16="http://schemas.microsoft.com/office/drawing/2014/main" id="{7AC89735-0915-04AB-9743-57190698B8E5}"/>
              </a:ext>
            </a:extLst>
          </p:cNvPr>
          <p:cNvSpPr txBox="1"/>
          <p:nvPr/>
        </p:nvSpPr>
        <p:spPr>
          <a:xfrm>
            <a:off x="4631144" y="4457586"/>
            <a:ext cx="2929712" cy="1384995"/>
          </a:xfrm>
          <a:prstGeom prst="rect">
            <a:avLst/>
          </a:prstGeom>
          <a:noFill/>
        </p:spPr>
        <p:txBody>
          <a:bodyPr wrap="none" rtlCol="0">
            <a:spAutoFit/>
          </a:bodyPr>
          <a:lstStyle/>
          <a:p>
            <a:pPr algn="ctr"/>
            <a:r>
              <a:rPr lang="en-US" sz="1400" b="1" dirty="0">
                <a:solidFill>
                  <a:schemeClr val="tx1">
                    <a:lumMod val="75000"/>
                  </a:schemeClr>
                </a:solidFill>
              </a:rPr>
              <a:t>Dr. Charan </a:t>
            </a:r>
            <a:r>
              <a:rPr lang="en-US" sz="1400" b="1" dirty="0" err="1">
                <a:solidFill>
                  <a:schemeClr val="tx1">
                    <a:lumMod val="75000"/>
                  </a:schemeClr>
                </a:solidFill>
              </a:rPr>
              <a:t>Gudla</a:t>
            </a:r>
            <a:endParaRPr lang="en-US" sz="1400" b="1" dirty="0">
              <a:solidFill>
                <a:schemeClr val="tx1">
                  <a:lumMod val="75000"/>
                </a:schemeClr>
              </a:solidFill>
            </a:endParaRPr>
          </a:p>
          <a:p>
            <a:pPr algn="ctr"/>
            <a:r>
              <a:rPr lang="en-US" sz="1400" b="1" dirty="0">
                <a:solidFill>
                  <a:schemeClr val="tx1">
                    <a:lumMod val="75000"/>
                  </a:schemeClr>
                </a:solidFill>
              </a:rPr>
              <a:t>Project Director</a:t>
            </a:r>
          </a:p>
          <a:p>
            <a:pPr algn="ctr"/>
            <a:r>
              <a:rPr lang="en-US" sz="1400" b="1" dirty="0">
                <a:solidFill>
                  <a:schemeClr val="tx1">
                    <a:lumMod val="75000"/>
                  </a:schemeClr>
                </a:solidFill>
              </a:rPr>
              <a:t>Department of Computer Science</a:t>
            </a:r>
            <a:br>
              <a:rPr lang="en-US" sz="1400" b="1" dirty="0">
                <a:solidFill>
                  <a:schemeClr val="tx1">
                    <a:lumMod val="75000"/>
                  </a:schemeClr>
                </a:solidFill>
              </a:rPr>
            </a:br>
            <a:r>
              <a:rPr lang="en-US" sz="1400" b="1" dirty="0">
                <a:solidFill>
                  <a:schemeClr val="tx1">
                    <a:lumMod val="75000"/>
                  </a:schemeClr>
                </a:solidFill>
              </a:rPr>
              <a:t>Bagley College of Engineering</a:t>
            </a:r>
          </a:p>
          <a:p>
            <a:pPr algn="ctr"/>
            <a:r>
              <a:rPr lang="en-US" sz="1400" b="1" dirty="0">
                <a:solidFill>
                  <a:schemeClr val="tx1">
                    <a:lumMod val="75000"/>
                  </a:schemeClr>
                </a:solidFill>
              </a:rPr>
              <a:t>Mississippi State University</a:t>
            </a:r>
          </a:p>
          <a:p>
            <a:pPr algn="ctr"/>
            <a:r>
              <a:rPr lang="en-US" sz="1400" b="1" dirty="0">
                <a:solidFill>
                  <a:schemeClr val="tx1">
                    <a:lumMod val="75000"/>
                  </a:schemeClr>
                </a:solidFill>
              </a:rPr>
              <a:t>Mississippi, United States </a:t>
            </a:r>
          </a:p>
        </p:txBody>
      </p:sp>
      <p:sp>
        <p:nvSpPr>
          <p:cNvPr id="6" name="TextBox 5">
            <a:extLst>
              <a:ext uri="{FF2B5EF4-FFF2-40B4-BE49-F238E27FC236}">
                <a16:creationId xmlns:a16="http://schemas.microsoft.com/office/drawing/2014/main" id="{D12BAF5C-133C-5ABC-753A-D89EEEA710A8}"/>
              </a:ext>
            </a:extLst>
          </p:cNvPr>
          <p:cNvSpPr txBox="1"/>
          <p:nvPr/>
        </p:nvSpPr>
        <p:spPr>
          <a:xfrm>
            <a:off x="8734387" y="4457586"/>
            <a:ext cx="3457613" cy="1384995"/>
          </a:xfrm>
          <a:prstGeom prst="rect">
            <a:avLst/>
          </a:prstGeom>
          <a:noFill/>
        </p:spPr>
        <p:txBody>
          <a:bodyPr wrap="none" rtlCol="0">
            <a:spAutoFit/>
          </a:bodyPr>
          <a:lstStyle/>
          <a:p>
            <a:pPr algn="ctr"/>
            <a:r>
              <a:rPr lang="en-US" sz="1400" b="1" dirty="0">
                <a:solidFill>
                  <a:schemeClr val="tx1">
                    <a:lumMod val="75000"/>
                  </a:schemeClr>
                </a:solidFill>
              </a:rPr>
              <a:t>Dr. Jon Woody,</a:t>
            </a:r>
          </a:p>
          <a:p>
            <a:pPr algn="ctr"/>
            <a:r>
              <a:rPr lang="en-US" sz="1400" b="1" dirty="0">
                <a:solidFill>
                  <a:schemeClr val="tx1">
                    <a:lumMod val="75000"/>
                  </a:schemeClr>
                </a:solidFill>
              </a:rPr>
              <a:t>Committee Member</a:t>
            </a:r>
          </a:p>
          <a:p>
            <a:pPr algn="ctr"/>
            <a:r>
              <a:rPr lang="en-US" sz="1400" b="1" dirty="0">
                <a:solidFill>
                  <a:schemeClr val="tx1">
                    <a:lumMod val="75000"/>
                  </a:schemeClr>
                </a:solidFill>
              </a:rPr>
              <a:t>Department of Mathematics &amp; Statistics</a:t>
            </a:r>
            <a:br>
              <a:rPr lang="en-US" sz="1400" b="1" dirty="0">
                <a:solidFill>
                  <a:schemeClr val="tx1">
                    <a:lumMod val="75000"/>
                  </a:schemeClr>
                </a:solidFill>
              </a:rPr>
            </a:br>
            <a:r>
              <a:rPr lang="en-US" sz="1400" b="1" dirty="0">
                <a:solidFill>
                  <a:schemeClr val="tx1">
                    <a:lumMod val="75000"/>
                  </a:schemeClr>
                </a:solidFill>
              </a:rPr>
              <a:t>Bagley College of Engineering</a:t>
            </a:r>
          </a:p>
          <a:p>
            <a:pPr algn="ctr"/>
            <a:r>
              <a:rPr lang="en-US" sz="1400" b="1" dirty="0">
                <a:solidFill>
                  <a:schemeClr val="tx1">
                    <a:lumMod val="75000"/>
                  </a:schemeClr>
                </a:solidFill>
              </a:rPr>
              <a:t>Mississippi State University</a:t>
            </a:r>
          </a:p>
          <a:p>
            <a:pPr algn="ctr"/>
            <a:r>
              <a:rPr lang="en-US" sz="1400" b="1" dirty="0">
                <a:solidFill>
                  <a:schemeClr val="tx1">
                    <a:lumMod val="75000"/>
                  </a:schemeClr>
                </a:solidFill>
              </a:rPr>
              <a:t>Mississippi, United States </a:t>
            </a:r>
          </a:p>
        </p:txBody>
      </p:sp>
    </p:spTree>
    <p:extLst>
      <p:ext uri="{BB962C8B-B14F-4D97-AF65-F5344CB8AC3E}">
        <p14:creationId xmlns:p14="http://schemas.microsoft.com/office/powerpoint/2010/main" val="410389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97807-DF56-E51A-83B8-62C30FF797C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3F78612-A818-AFF6-2683-03E00813CE66}"/>
              </a:ext>
            </a:extLst>
          </p:cNvPr>
          <p:cNvPicPr>
            <a:picLocks noChangeAspect="1"/>
          </p:cNvPicPr>
          <p:nvPr/>
        </p:nvPicPr>
        <p:blipFill>
          <a:blip r:embed="rId2"/>
          <a:stretch>
            <a:fillRect/>
          </a:stretch>
        </p:blipFill>
        <p:spPr>
          <a:xfrm>
            <a:off x="0" y="5831395"/>
            <a:ext cx="12192000" cy="1026605"/>
          </a:xfrm>
          <a:prstGeom prst="rect">
            <a:avLst/>
          </a:prstGeom>
        </p:spPr>
      </p:pic>
      <p:sp>
        <p:nvSpPr>
          <p:cNvPr id="2" name="Rectangle 1">
            <a:extLst>
              <a:ext uri="{FF2B5EF4-FFF2-40B4-BE49-F238E27FC236}">
                <a16:creationId xmlns:a16="http://schemas.microsoft.com/office/drawing/2014/main" id="{9E81FABE-2949-EB63-A4F2-17A1E6D89429}"/>
              </a:ext>
            </a:extLst>
          </p:cNvPr>
          <p:cNvSpPr/>
          <p:nvPr/>
        </p:nvSpPr>
        <p:spPr>
          <a:xfrm>
            <a:off x="0" y="0"/>
            <a:ext cx="6307239" cy="923330"/>
          </a:xfrm>
          <a:prstGeom prst="rect">
            <a:avLst/>
          </a:prstGeom>
          <a:noFill/>
        </p:spPr>
        <p:txBody>
          <a:bodyPr wrap="none" lIns="91440" tIns="45720" rIns="91440" bIns="45720">
            <a:spAutoFit/>
          </a:bodyPr>
          <a:lstStyle/>
          <a:p>
            <a:pPr algn="ctr"/>
            <a:r>
              <a:rPr lang="en-US" sz="54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Problem Statement</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TextBox 2">
            <a:extLst>
              <a:ext uri="{FF2B5EF4-FFF2-40B4-BE49-F238E27FC236}">
                <a16:creationId xmlns:a16="http://schemas.microsoft.com/office/drawing/2014/main" id="{50B1C27A-FECE-A114-A89E-D6DD5B5676BB}"/>
              </a:ext>
            </a:extLst>
          </p:cNvPr>
          <p:cNvSpPr txBox="1"/>
          <p:nvPr/>
        </p:nvSpPr>
        <p:spPr>
          <a:xfrm>
            <a:off x="365760" y="1536192"/>
            <a:ext cx="11045952" cy="2031325"/>
          </a:xfrm>
          <a:prstGeom prst="rect">
            <a:avLst/>
          </a:prstGeom>
          <a:noFill/>
        </p:spPr>
        <p:txBody>
          <a:bodyPr wrap="square" rtlCol="0">
            <a:spAutoFit/>
          </a:bodyPr>
          <a:lstStyle/>
          <a:p>
            <a:pPr>
              <a:buFont typeface="Arial" panose="020B0604020202020204" pitchFamily="34" charset="0"/>
              <a:buChar char="•"/>
            </a:pPr>
            <a:r>
              <a:rPr lang="en-US" b="1"/>
              <a:t>Internet of Vehicles (IoV)</a:t>
            </a:r>
            <a:r>
              <a:rPr lang="en-US"/>
              <a:t> is highly vulnerable to </a:t>
            </a:r>
            <a:r>
              <a:rPr lang="en-US" b="1"/>
              <a:t>cyber-attacks</a:t>
            </a:r>
            <a:r>
              <a:rPr lang="en-US"/>
              <a:t> such as </a:t>
            </a:r>
            <a:r>
              <a:rPr lang="en-US" b="1"/>
              <a:t>Denial-of-Service (DoS)</a:t>
            </a:r>
            <a:r>
              <a:rPr lang="en-US"/>
              <a:t> and </a:t>
            </a:r>
            <a:r>
              <a:rPr lang="en-US" b="1"/>
              <a:t>spoofing</a:t>
            </a:r>
            <a:r>
              <a:rPr lang="en-US"/>
              <a:t>.</a:t>
            </a:r>
          </a:p>
          <a:p>
            <a:pPr>
              <a:buFont typeface="Arial" panose="020B0604020202020204" pitchFamily="34" charset="0"/>
              <a:buChar char="•"/>
            </a:pPr>
            <a:r>
              <a:rPr lang="en-US" b="1"/>
              <a:t>Traditional IDS</a:t>
            </a:r>
            <a:r>
              <a:rPr lang="en-US"/>
              <a:t> approaches require fully labeled data, which is often </a:t>
            </a:r>
            <a:r>
              <a:rPr lang="en-US" b="1"/>
              <a:t>scarce and expensive</a:t>
            </a:r>
            <a:r>
              <a:rPr lang="en-US"/>
              <a:t> to obtain in real-world IoV systems.</a:t>
            </a:r>
          </a:p>
          <a:p>
            <a:pPr>
              <a:buFont typeface="Arial" panose="020B0604020202020204" pitchFamily="34" charset="0"/>
              <a:buChar char="•"/>
            </a:pPr>
            <a:r>
              <a:rPr lang="en-US" b="1"/>
              <a:t>High false positives</a:t>
            </a:r>
            <a:r>
              <a:rPr lang="en-US"/>
              <a:t> can disrupt vehicle operations and lead to unsafe driving decisions.</a:t>
            </a:r>
          </a:p>
          <a:p>
            <a:pPr>
              <a:buFont typeface="Arial" panose="020B0604020202020204" pitchFamily="34" charset="0"/>
              <a:buChar char="•"/>
            </a:pPr>
            <a:r>
              <a:rPr lang="en-US"/>
              <a:t>There is a pressing need for an </a:t>
            </a:r>
            <a:r>
              <a:rPr lang="en-US" b="1"/>
              <a:t>intelligent intrusion detection approach</a:t>
            </a:r>
            <a:r>
              <a:rPr lang="en-US"/>
              <a:t> that works effectively with </a:t>
            </a:r>
            <a:r>
              <a:rPr lang="en-US" b="1"/>
              <a:t>limited or partially labeled data</a:t>
            </a:r>
            <a:r>
              <a:rPr lang="en-US"/>
              <a:t>.</a:t>
            </a:r>
          </a:p>
        </p:txBody>
      </p:sp>
      <p:sp>
        <p:nvSpPr>
          <p:cNvPr id="6" name="TextBox 5">
            <a:extLst>
              <a:ext uri="{FF2B5EF4-FFF2-40B4-BE49-F238E27FC236}">
                <a16:creationId xmlns:a16="http://schemas.microsoft.com/office/drawing/2014/main" id="{6263041E-39F3-E97B-6A73-DDF19CA54955}"/>
              </a:ext>
            </a:extLst>
          </p:cNvPr>
          <p:cNvSpPr txBox="1"/>
          <p:nvPr/>
        </p:nvSpPr>
        <p:spPr>
          <a:xfrm>
            <a:off x="3151414" y="4898571"/>
            <a:ext cx="8400056" cy="369332"/>
          </a:xfrm>
          <a:prstGeom prst="rect">
            <a:avLst/>
          </a:prstGeom>
          <a:noFill/>
        </p:spPr>
        <p:txBody>
          <a:bodyPr wrap="none" rtlCol="0">
            <a:spAutoFit/>
          </a:bodyPr>
          <a:lstStyle/>
          <a:p>
            <a:r>
              <a:rPr lang="en-US" b="1" dirty="0"/>
              <a:t>Can we accurately detect attacks in </a:t>
            </a:r>
            <a:r>
              <a:rPr lang="en-US" b="1" dirty="0" err="1"/>
              <a:t>IoV</a:t>
            </a:r>
            <a:r>
              <a:rPr lang="en-US" b="1" dirty="0"/>
              <a:t> with only a few known attack samples?</a:t>
            </a:r>
            <a:endParaRPr lang="en-US" dirty="0"/>
          </a:p>
        </p:txBody>
      </p:sp>
    </p:spTree>
    <p:extLst>
      <p:ext uri="{BB962C8B-B14F-4D97-AF65-F5344CB8AC3E}">
        <p14:creationId xmlns:p14="http://schemas.microsoft.com/office/powerpoint/2010/main" val="1560245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0C468-7A08-145F-40F7-0237A876F76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64F6D8E-4C6E-74B8-FFBF-E8A6F054EB20}"/>
              </a:ext>
            </a:extLst>
          </p:cNvPr>
          <p:cNvPicPr>
            <a:picLocks noChangeAspect="1"/>
          </p:cNvPicPr>
          <p:nvPr/>
        </p:nvPicPr>
        <p:blipFill>
          <a:blip r:embed="rId2"/>
          <a:stretch>
            <a:fillRect/>
          </a:stretch>
        </p:blipFill>
        <p:spPr>
          <a:xfrm>
            <a:off x="0" y="5831395"/>
            <a:ext cx="12192000" cy="1026605"/>
          </a:xfrm>
          <a:prstGeom prst="rect">
            <a:avLst/>
          </a:prstGeom>
        </p:spPr>
      </p:pic>
      <p:sp>
        <p:nvSpPr>
          <p:cNvPr id="2" name="Rectangle 1">
            <a:extLst>
              <a:ext uri="{FF2B5EF4-FFF2-40B4-BE49-F238E27FC236}">
                <a16:creationId xmlns:a16="http://schemas.microsoft.com/office/drawing/2014/main" id="{633D041F-6F58-9EAB-FBA5-A6B9EBF6DA3A}"/>
              </a:ext>
            </a:extLst>
          </p:cNvPr>
          <p:cNvSpPr/>
          <p:nvPr/>
        </p:nvSpPr>
        <p:spPr>
          <a:xfrm>
            <a:off x="148590" y="0"/>
            <a:ext cx="3204403"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Objective</a:t>
            </a:r>
          </a:p>
        </p:txBody>
      </p:sp>
      <p:sp>
        <p:nvSpPr>
          <p:cNvPr id="3" name="TextBox 2">
            <a:extLst>
              <a:ext uri="{FF2B5EF4-FFF2-40B4-BE49-F238E27FC236}">
                <a16:creationId xmlns:a16="http://schemas.microsoft.com/office/drawing/2014/main" id="{E13FBAA6-AEC7-CF19-E697-96D0B2B38A43}"/>
              </a:ext>
            </a:extLst>
          </p:cNvPr>
          <p:cNvSpPr txBox="1"/>
          <p:nvPr/>
        </p:nvSpPr>
        <p:spPr>
          <a:xfrm>
            <a:off x="148590" y="1126864"/>
            <a:ext cx="9389409" cy="3139321"/>
          </a:xfrm>
          <a:prstGeom prst="rect">
            <a:avLst/>
          </a:prstGeom>
          <a:noFill/>
        </p:spPr>
        <p:txBody>
          <a:bodyPr wrap="square" rtlCol="0">
            <a:spAutoFit/>
          </a:bodyPr>
          <a:lstStyle/>
          <a:p>
            <a:pPr marL="285750" indent="-285750">
              <a:buFont typeface="Arial" panose="020B0604020202020204" pitchFamily="34" charset="0"/>
              <a:buChar char="•"/>
            </a:pPr>
            <a:r>
              <a:rPr lang="en-US" dirty="0"/>
              <a:t>Develop an intelligent Intrusion Detection System (IDS) tailored for </a:t>
            </a:r>
            <a:r>
              <a:rPr lang="en-US" dirty="0" err="1"/>
              <a:t>IoV</a:t>
            </a:r>
            <a:r>
              <a:rPr lang="en-US" dirty="0"/>
              <a:t> networks.</a:t>
            </a:r>
          </a:p>
          <a:p>
            <a:endParaRPr lang="en-US" dirty="0"/>
          </a:p>
          <a:p>
            <a:pPr marL="285750" indent="-285750">
              <a:buFont typeface="Arial" panose="020B0604020202020204" pitchFamily="34" charset="0"/>
              <a:buChar char="•"/>
            </a:pPr>
            <a:r>
              <a:rPr lang="en-US" dirty="0"/>
              <a:t>Detect DoS and spoofing attacks using the CICIoV2024 dataset.</a:t>
            </a:r>
          </a:p>
          <a:p>
            <a:endParaRPr lang="en-US" dirty="0"/>
          </a:p>
          <a:p>
            <a:pPr marL="285750" indent="-285750">
              <a:buFont typeface="Arial" panose="020B0604020202020204" pitchFamily="34" charset="0"/>
              <a:buChar char="•"/>
            </a:pPr>
            <a:r>
              <a:rPr lang="en-US" dirty="0"/>
              <a:t>Compare traditional Supervised Learning models with Positive-Unlabeled (PU) Learning.</a:t>
            </a:r>
          </a:p>
          <a:p>
            <a:endParaRPr lang="en-US" dirty="0"/>
          </a:p>
          <a:p>
            <a:pPr marL="285750" indent="-285750">
              <a:buFont typeface="Arial" panose="020B0604020202020204" pitchFamily="34" charset="0"/>
              <a:buChar char="•"/>
            </a:pPr>
            <a:r>
              <a:rPr lang="en-US" dirty="0"/>
              <a:t>Evaluate the effectiveness of synthetic data augmentation for improved model performance.</a:t>
            </a:r>
          </a:p>
          <a:p>
            <a:endParaRPr lang="en-US" dirty="0"/>
          </a:p>
          <a:p>
            <a:pPr marL="285750" indent="-285750">
              <a:buFont typeface="Arial" panose="020B0604020202020204" pitchFamily="34" charset="0"/>
              <a:buChar char="•"/>
            </a:pPr>
            <a:r>
              <a:rPr lang="en-US" dirty="0"/>
              <a:t>Analyze model outcomes using performance metrics and visualizations to guide future IDS development.</a:t>
            </a:r>
          </a:p>
        </p:txBody>
      </p:sp>
      <p:sp>
        <p:nvSpPr>
          <p:cNvPr id="8" name="TextBox 7">
            <a:extLst>
              <a:ext uri="{FF2B5EF4-FFF2-40B4-BE49-F238E27FC236}">
                <a16:creationId xmlns:a16="http://schemas.microsoft.com/office/drawing/2014/main" id="{979977E7-26C5-055A-C081-96E1D2FAF5D3}"/>
              </a:ext>
            </a:extLst>
          </p:cNvPr>
          <p:cNvSpPr txBox="1"/>
          <p:nvPr/>
        </p:nvSpPr>
        <p:spPr>
          <a:xfrm>
            <a:off x="4426757" y="5146361"/>
            <a:ext cx="8572067" cy="584775"/>
          </a:xfrm>
          <a:prstGeom prst="rect">
            <a:avLst/>
          </a:prstGeom>
          <a:noFill/>
        </p:spPr>
        <p:txBody>
          <a:bodyPr wrap="square" rtlCol="0">
            <a:spAutoFit/>
          </a:bodyPr>
          <a:lstStyle/>
          <a:p>
            <a:r>
              <a:rPr lang="en-US" sz="1600" dirty="0"/>
              <a:t>This project aims to bridge the gap between real-world </a:t>
            </a:r>
            <a:r>
              <a:rPr lang="en-US" sz="1600" dirty="0" err="1"/>
              <a:t>IoV</a:t>
            </a:r>
            <a:r>
              <a:rPr lang="en-US" sz="1600" dirty="0"/>
              <a:t> data limitations and practical intrusion detection using a mix of supervised and semi-supervised learning methods.</a:t>
            </a:r>
          </a:p>
        </p:txBody>
      </p:sp>
    </p:spTree>
    <p:extLst>
      <p:ext uri="{BB962C8B-B14F-4D97-AF65-F5344CB8AC3E}">
        <p14:creationId xmlns:p14="http://schemas.microsoft.com/office/powerpoint/2010/main" val="1877527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C6AF6-3B0D-6CC8-44ED-7BBB651AD1F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5A5D3CC9-2E97-569E-B22D-84F233B5D4DF}"/>
              </a:ext>
            </a:extLst>
          </p:cNvPr>
          <p:cNvPicPr>
            <a:picLocks noChangeAspect="1"/>
          </p:cNvPicPr>
          <p:nvPr/>
        </p:nvPicPr>
        <p:blipFill>
          <a:blip r:embed="rId2"/>
          <a:stretch>
            <a:fillRect/>
          </a:stretch>
        </p:blipFill>
        <p:spPr>
          <a:xfrm>
            <a:off x="0" y="5831395"/>
            <a:ext cx="12192000" cy="1026605"/>
          </a:xfrm>
          <a:prstGeom prst="rect">
            <a:avLst/>
          </a:prstGeom>
        </p:spPr>
      </p:pic>
      <p:sp>
        <p:nvSpPr>
          <p:cNvPr id="2" name="Rectangle 1">
            <a:extLst>
              <a:ext uri="{FF2B5EF4-FFF2-40B4-BE49-F238E27FC236}">
                <a16:creationId xmlns:a16="http://schemas.microsoft.com/office/drawing/2014/main" id="{4A435E1F-D05B-EE0A-D948-EFE11E3B069A}"/>
              </a:ext>
            </a:extLst>
          </p:cNvPr>
          <p:cNvSpPr/>
          <p:nvPr/>
        </p:nvSpPr>
        <p:spPr>
          <a:xfrm>
            <a:off x="148590" y="0"/>
            <a:ext cx="2805768"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Dataset </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5" name="Picture 4" descr="A black screen with white squares and numbers&#10;&#10;AI-generated content may be incorrect.">
            <a:extLst>
              <a:ext uri="{FF2B5EF4-FFF2-40B4-BE49-F238E27FC236}">
                <a16:creationId xmlns:a16="http://schemas.microsoft.com/office/drawing/2014/main" id="{E0DB0810-FE20-0ACE-0A08-49E38E065D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051" y="923330"/>
            <a:ext cx="5432613" cy="2680832"/>
          </a:xfrm>
          <a:prstGeom prst="rect">
            <a:avLst/>
          </a:prstGeom>
        </p:spPr>
      </p:pic>
      <p:sp>
        <p:nvSpPr>
          <p:cNvPr id="6" name="TextBox 5">
            <a:extLst>
              <a:ext uri="{FF2B5EF4-FFF2-40B4-BE49-F238E27FC236}">
                <a16:creationId xmlns:a16="http://schemas.microsoft.com/office/drawing/2014/main" id="{5B874C7A-17FA-42CA-D4B5-33A97A7157CC}"/>
              </a:ext>
            </a:extLst>
          </p:cNvPr>
          <p:cNvSpPr txBox="1"/>
          <p:nvPr/>
        </p:nvSpPr>
        <p:spPr>
          <a:xfrm>
            <a:off x="6271846" y="515041"/>
            <a:ext cx="5568461" cy="3693319"/>
          </a:xfrm>
          <a:prstGeom prst="rect">
            <a:avLst/>
          </a:prstGeom>
          <a:noFill/>
        </p:spPr>
        <p:txBody>
          <a:bodyPr wrap="square" rtlCol="0">
            <a:spAutoFit/>
          </a:bodyPr>
          <a:lstStyle/>
          <a:p>
            <a:r>
              <a:rPr lang="en-US" dirty="0"/>
              <a:t>Dataset Collected by Canadian Institute for Cybersecurity (CIC) – 2024</a:t>
            </a:r>
          </a:p>
          <a:p>
            <a:endParaRPr lang="en-US" dirty="0"/>
          </a:p>
          <a:p>
            <a:r>
              <a:rPr lang="en-US" dirty="0"/>
              <a:t>Data from a 2019 Ford vehicle with all ECUs intact, simulated under real-world driving and attack scenarios</a:t>
            </a:r>
          </a:p>
          <a:p>
            <a:endParaRPr lang="en-US" dirty="0"/>
          </a:p>
          <a:p>
            <a:r>
              <a:rPr lang="en-US" dirty="0"/>
              <a:t>Captures CAN Bus traffic via OBD-II port</a:t>
            </a:r>
          </a:p>
          <a:p>
            <a:endParaRPr lang="en-US" dirty="0"/>
          </a:p>
          <a:p>
            <a:r>
              <a:rPr lang="en-US" dirty="0"/>
              <a:t>Two main attacks:</a:t>
            </a:r>
          </a:p>
          <a:p>
            <a:r>
              <a:rPr lang="en-US" dirty="0"/>
              <a:t>Denial-of-Service (DoS)</a:t>
            </a:r>
          </a:p>
          <a:p>
            <a:r>
              <a:rPr lang="en-US" dirty="0"/>
              <a:t>Spoofing</a:t>
            </a:r>
          </a:p>
          <a:p>
            <a:endParaRPr lang="en-US" dirty="0"/>
          </a:p>
        </p:txBody>
      </p:sp>
      <p:pic>
        <p:nvPicPr>
          <p:cNvPr id="3078" name="Picture 6" descr="Output image">
            <a:extLst>
              <a:ext uri="{FF2B5EF4-FFF2-40B4-BE49-F238E27FC236}">
                <a16:creationId xmlns:a16="http://schemas.microsoft.com/office/drawing/2014/main" id="{181D6749-1A11-DE85-1135-1641BAB64A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 y="3604162"/>
            <a:ext cx="4457700" cy="2130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24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 calcmode="lin" valueType="num">
                                      <p:cBhvr>
                                        <p:cTn id="7" dur="500" fill="hold"/>
                                        <p:tgtEl>
                                          <p:spTgt spid="3078"/>
                                        </p:tgtEl>
                                        <p:attrNameLst>
                                          <p:attrName>ppt_w</p:attrName>
                                        </p:attrNameLst>
                                      </p:cBhvr>
                                      <p:tavLst>
                                        <p:tav tm="0">
                                          <p:val>
                                            <p:fltVal val="0"/>
                                          </p:val>
                                        </p:tav>
                                        <p:tav tm="100000">
                                          <p:val>
                                            <p:strVal val="#ppt_w"/>
                                          </p:val>
                                        </p:tav>
                                      </p:tavLst>
                                    </p:anim>
                                    <p:anim calcmode="lin" valueType="num">
                                      <p:cBhvr>
                                        <p:cTn id="8" dur="500" fill="hold"/>
                                        <p:tgtEl>
                                          <p:spTgt spid="3078"/>
                                        </p:tgtEl>
                                        <p:attrNameLst>
                                          <p:attrName>ppt_h</p:attrName>
                                        </p:attrNameLst>
                                      </p:cBhvr>
                                      <p:tavLst>
                                        <p:tav tm="0">
                                          <p:val>
                                            <p:fltVal val="0"/>
                                          </p:val>
                                        </p:tav>
                                        <p:tav tm="100000">
                                          <p:val>
                                            <p:strVal val="#ppt_h"/>
                                          </p:val>
                                        </p:tav>
                                      </p:tavLst>
                                    </p:anim>
                                    <p:animEffect transition="in" filter="fade">
                                      <p:cBhvr>
                                        <p:cTn id="9"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BCDEB3-58AC-DA68-432E-EF03F07DCD94}"/>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0FA5D1D-DDA6-D198-423B-BA2E5045DE88}"/>
              </a:ext>
            </a:extLst>
          </p:cNvPr>
          <p:cNvPicPr>
            <a:picLocks noChangeAspect="1"/>
          </p:cNvPicPr>
          <p:nvPr/>
        </p:nvPicPr>
        <p:blipFill>
          <a:blip r:embed="rId3"/>
          <a:stretch>
            <a:fillRect/>
          </a:stretch>
        </p:blipFill>
        <p:spPr>
          <a:xfrm>
            <a:off x="0" y="5831395"/>
            <a:ext cx="12192000" cy="1026605"/>
          </a:xfrm>
          <a:prstGeom prst="rect">
            <a:avLst/>
          </a:prstGeom>
        </p:spPr>
      </p:pic>
      <p:pic>
        <p:nvPicPr>
          <p:cNvPr id="19" name="Picture 18" descr="A graph with different colored bars&#10;&#10;AI-generated content may be incorrect.">
            <a:extLst>
              <a:ext uri="{FF2B5EF4-FFF2-40B4-BE49-F238E27FC236}">
                <a16:creationId xmlns:a16="http://schemas.microsoft.com/office/drawing/2014/main" id="{21A7DB1B-6CD1-549F-4AC4-3BA0E0E6F5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756" y="217745"/>
            <a:ext cx="3921300" cy="2416432"/>
          </a:xfrm>
          <a:prstGeom prst="rect">
            <a:avLst/>
          </a:prstGeom>
        </p:spPr>
      </p:pic>
      <p:pic>
        <p:nvPicPr>
          <p:cNvPr id="30" name="Picture 29" descr="A graph with a line graph&#10;&#10;AI-generated content may be incorrect.">
            <a:extLst>
              <a:ext uri="{FF2B5EF4-FFF2-40B4-BE49-F238E27FC236}">
                <a16:creationId xmlns:a16="http://schemas.microsoft.com/office/drawing/2014/main" id="{452958BB-AB73-E044-AA40-F95EE2A582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3646" y="2851922"/>
            <a:ext cx="3921300" cy="2415885"/>
          </a:xfrm>
          <a:prstGeom prst="rect">
            <a:avLst/>
          </a:prstGeom>
        </p:spPr>
      </p:pic>
      <p:pic>
        <p:nvPicPr>
          <p:cNvPr id="28" name="Picture 27" descr="A graph with numbers and lines&#10;&#10;AI-generated content may be incorrect.">
            <a:extLst>
              <a:ext uri="{FF2B5EF4-FFF2-40B4-BE49-F238E27FC236}">
                <a16:creationId xmlns:a16="http://schemas.microsoft.com/office/drawing/2014/main" id="{995C9C02-A2AD-ED7E-1A63-6544B5BFCD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590" y="2851922"/>
            <a:ext cx="3921300" cy="2416432"/>
          </a:xfrm>
          <a:prstGeom prst="rect">
            <a:avLst/>
          </a:prstGeom>
        </p:spPr>
      </p:pic>
      <p:pic>
        <p:nvPicPr>
          <p:cNvPr id="26" name="Picture 25" descr="A graph of data in a white background&#10;&#10;AI-generated content may be incorrect.">
            <a:extLst>
              <a:ext uri="{FF2B5EF4-FFF2-40B4-BE49-F238E27FC236}">
                <a16:creationId xmlns:a16="http://schemas.microsoft.com/office/drawing/2014/main" id="{DA97191D-5273-2E9B-9D70-D5E1E4D809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7651" y="217745"/>
            <a:ext cx="3788593" cy="2416432"/>
          </a:xfrm>
          <a:prstGeom prst="rect">
            <a:avLst/>
          </a:prstGeom>
        </p:spPr>
      </p:pic>
      <p:pic>
        <p:nvPicPr>
          <p:cNvPr id="24" name="Picture 23" descr="A graph of a number of data&#10;&#10;AI-generated content may be incorrect.">
            <a:extLst>
              <a:ext uri="{FF2B5EF4-FFF2-40B4-BE49-F238E27FC236}">
                <a16:creationId xmlns:a16="http://schemas.microsoft.com/office/drawing/2014/main" id="{A05416B1-38C4-A277-3DE9-75A6ECF82C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3646" y="217745"/>
            <a:ext cx="3921300" cy="2416432"/>
          </a:xfrm>
          <a:prstGeom prst="rect">
            <a:avLst/>
          </a:prstGeom>
        </p:spPr>
      </p:pic>
      <p:pic>
        <p:nvPicPr>
          <p:cNvPr id="32" name="Picture 31" descr="A screenshot of a computer screen&#10;&#10;AI-generated content may be incorrect.">
            <a:extLst>
              <a:ext uri="{FF2B5EF4-FFF2-40B4-BE49-F238E27FC236}">
                <a16:creationId xmlns:a16="http://schemas.microsoft.com/office/drawing/2014/main" id="{40F68F60-9499-9C84-109F-9D6762DE5B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7652" y="2843623"/>
            <a:ext cx="3788592" cy="2414631"/>
          </a:xfrm>
          <a:prstGeom prst="rect">
            <a:avLst/>
          </a:prstGeom>
        </p:spPr>
      </p:pic>
    </p:spTree>
    <p:extLst>
      <p:ext uri="{BB962C8B-B14F-4D97-AF65-F5344CB8AC3E}">
        <p14:creationId xmlns:p14="http://schemas.microsoft.com/office/powerpoint/2010/main" val="1544118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D8F59-62C3-B6F8-46E5-5D0811C1617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385E09B-DD53-FCBB-8F15-810544E4457A}"/>
              </a:ext>
            </a:extLst>
          </p:cNvPr>
          <p:cNvPicPr>
            <a:picLocks noChangeAspect="1"/>
          </p:cNvPicPr>
          <p:nvPr/>
        </p:nvPicPr>
        <p:blipFill>
          <a:blip r:embed="rId3"/>
          <a:stretch>
            <a:fillRect/>
          </a:stretch>
        </p:blipFill>
        <p:spPr>
          <a:xfrm>
            <a:off x="0" y="5831395"/>
            <a:ext cx="12192000" cy="1026605"/>
          </a:xfrm>
          <a:prstGeom prst="rect">
            <a:avLst/>
          </a:prstGeom>
        </p:spPr>
      </p:pic>
      <p:sp>
        <p:nvSpPr>
          <p:cNvPr id="2" name="Rectangle 1">
            <a:extLst>
              <a:ext uri="{FF2B5EF4-FFF2-40B4-BE49-F238E27FC236}">
                <a16:creationId xmlns:a16="http://schemas.microsoft.com/office/drawing/2014/main" id="{911D48A2-839A-C1B0-B994-02C8DF35C361}"/>
              </a:ext>
            </a:extLst>
          </p:cNvPr>
          <p:cNvSpPr/>
          <p:nvPr/>
        </p:nvSpPr>
        <p:spPr>
          <a:xfrm>
            <a:off x="0" y="0"/>
            <a:ext cx="6473632"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Data Preprocessing </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6" name="TextBox 5">
            <a:extLst>
              <a:ext uri="{FF2B5EF4-FFF2-40B4-BE49-F238E27FC236}">
                <a16:creationId xmlns:a16="http://schemas.microsoft.com/office/drawing/2014/main" id="{BCDB40D3-4FF1-4392-0C28-0359BFFF4887}"/>
              </a:ext>
            </a:extLst>
          </p:cNvPr>
          <p:cNvSpPr txBox="1"/>
          <p:nvPr/>
        </p:nvSpPr>
        <p:spPr>
          <a:xfrm>
            <a:off x="650692" y="1275437"/>
            <a:ext cx="5568461" cy="1200329"/>
          </a:xfrm>
          <a:prstGeom prst="rect">
            <a:avLst/>
          </a:prstGeom>
          <a:noFill/>
        </p:spPr>
        <p:txBody>
          <a:bodyPr wrap="square" rtlCol="0">
            <a:spAutoFit/>
          </a:bodyPr>
          <a:lstStyle/>
          <a:p>
            <a:r>
              <a:rPr lang="en-US" dirty="0"/>
              <a:t>Original Data:</a:t>
            </a:r>
          </a:p>
          <a:p>
            <a:r>
              <a:rPr lang="en-US" dirty="0"/>
              <a:t>Benign  - 1,223,737</a:t>
            </a:r>
          </a:p>
          <a:p>
            <a:r>
              <a:rPr lang="en-US" dirty="0"/>
              <a:t>Attack – 184,482</a:t>
            </a:r>
          </a:p>
          <a:p>
            <a:r>
              <a:rPr lang="en-US" dirty="0"/>
              <a:t>Total Combined Data – 1,408,210</a:t>
            </a:r>
          </a:p>
        </p:txBody>
      </p:sp>
      <p:sp>
        <p:nvSpPr>
          <p:cNvPr id="3" name="Arrow: Striped Right 2">
            <a:extLst>
              <a:ext uri="{FF2B5EF4-FFF2-40B4-BE49-F238E27FC236}">
                <a16:creationId xmlns:a16="http://schemas.microsoft.com/office/drawing/2014/main" id="{08A12C58-238E-BF00-3E50-CEFB48AAB0B6}"/>
              </a:ext>
            </a:extLst>
          </p:cNvPr>
          <p:cNvSpPr/>
          <p:nvPr/>
        </p:nvSpPr>
        <p:spPr>
          <a:xfrm rot="5400000">
            <a:off x="1475627" y="2682635"/>
            <a:ext cx="1483586" cy="1069848"/>
          </a:xfrm>
          <a:prstGeom prst="stripedRightArrow">
            <a:avLst/>
          </a:prstGeom>
          <a:gradFill flip="none" rotWithShape="0">
            <a:gsLst>
              <a:gs pos="50000">
                <a:schemeClr val="accent1">
                  <a:lumMod val="5000"/>
                  <a:lumOff val="95000"/>
                </a:schemeClr>
              </a:gs>
              <a:gs pos="20000">
                <a:srgbClr val="C00000"/>
              </a:gs>
              <a:gs pos="71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D23C6E9-8742-996B-688E-5BCD9C842966}"/>
              </a:ext>
            </a:extLst>
          </p:cNvPr>
          <p:cNvSpPr txBox="1"/>
          <p:nvPr/>
        </p:nvSpPr>
        <p:spPr>
          <a:xfrm>
            <a:off x="2459736" y="2848227"/>
            <a:ext cx="5937010" cy="369332"/>
          </a:xfrm>
          <a:prstGeom prst="rect">
            <a:avLst/>
          </a:prstGeom>
          <a:noFill/>
        </p:spPr>
        <p:txBody>
          <a:bodyPr wrap="none" rtlCol="0">
            <a:spAutoFit/>
          </a:bodyPr>
          <a:lstStyle/>
          <a:p>
            <a:r>
              <a:rPr lang="en-US" dirty="0"/>
              <a:t>After Removing Duplicates and Missing Values (1,404,631)</a:t>
            </a:r>
          </a:p>
        </p:txBody>
      </p:sp>
      <p:sp>
        <p:nvSpPr>
          <p:cNvPr id="8" name="TextBox 7">
            <a:extLst>
              <a:ext uri="{FF2B5EF4-FFF2-40B4-BE49-F238E27FC236}">
                <a16:creationId xmlns:a16="http://schemas.microsoft.com/office/drawing/2014/main" id="{C026DEC2-1075-D833-7DF3-09A61BBA8B1D}"/>
              </a:ext>
            </a:extLst>
          </p:cNvPr>
          <p:cNvSpPr txBox="1"/>
          <p:nvPr/>
        </p:nvSpPr>
        <p:spPr>
          <a:xfrm>
            <a:off x="808179" y="4071482"/>
            <a:ext cx="3036280" cy="923330"/>
          </a:xfrm>
          <a:prstGeom prst="rect">
            <a:avLst/>
          </a:prstGeom>
          <a:noFill/>
        </p:spPr>
        <p:txBody>
          <a:bodyPr wrap="none" rtlCol="0">
            <a:spAutoFit/>
          </a:bodyPr>
          <a:lstStyle/>
          <a:p>
            <a:r>
              <a:rPr lang="en-US" dirty="0"/>
              <a:t>Total Combined Data – 3,588</a:t>
            </a:r>
          </a:p>
          <a:p>
            <a:r>
              <a:rPr lang="en-US" dirty="0"/>
              <a:t>Benign – 3,547</a:t>
            </a:r>
          </a:p>
          <a:p>
            <a:r>
              <a:rPr lang="en-US" dirty="0"/>
              <a:t>Attack – 41</a:t>
            </a:r>
          </a:p>
        </p:txBody>
      </p:sp>
      <p:pic>
        <p:nvPicPr>
          <p:cNvPr id="10" name="Picture 9" descr="A graph of a bar&#10;&#10;AI-generated content may be incorrect.">
            <a:extLst>
              <a:ext uri="{FF2B5EF4-FFF2-40B4-BE49-F238E27FC236}">
                <a16:creationId xmlns:a16="http://schemas.microsoft.com/office/drawing/2014/main" id="{9B6767A3-050F-9887-56E4-042C730CA0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8976" y="849085"/>
            <a:ext cx="2323935" cy="1812912"/>
          </a:xfrm>
          <a:prstGeom prst="rect">
            <a:avLst/>
          </a:prstGeom>
        </p:spPr>
      </p:pic>
      <p:pic>
        <p:nvPicPr>
          <p:cNvPr id="14" name="Picture 13">
            <a:extLst>
              <a:ext uri="{FF2B5EF4-FFF2-40B4-BE49-F238E27FC236}">
                <a16:creationId xmlns:a16="http://schemas.microsoft.com/office/drawing/2014/main" id="{6F4A9CA6-61AC-61B5-5628-5D5E706642EA}"/>
              </a:ext>
            </a:extLst>
          </p:cNvPr>
          <p:cNvPicPr>
            <a:picLocks noChangeAspect="1"/>
          </p:cNvPicPr>
          <p:nvPr/>
        </p:nvPicPr>
        <p:blipFill>
          <a:blip r:embed="rId5"/>
          <a:stretch>
            <a:fillRect/>
          </a:stretch>
        </p:blipFill>
        <p:spPr>
          <a:xfrm>
            <a:off x="4521267" y="3321854"/>
            <a:ext cx="2323935" cy="1981498"/>
          </a:xfrm>
          <a:prstGeom prst="rect">
            <a:avLst/>
          </a:prstGeom>
        </p:spPr>
      </p:pic>
      <p:sp>
        <p:nvSpPr>
          <p:cNvPr id="15" name="TextBox 14">
            <a:extLst>
              <a:ext uri="{FF2B5EF4-FFF2-40B4-BE49-F238E27FC236}">
                <a16:creationId xmlns:a16="http://schemas.microsoft.com/office/drawing/2014/main" id="{1B12AC71-BF1F-DEBB-0399-79663AC97B0F}"/>
              </a:ext>
            </a:extLst>
          </p:cNvPr>
          <p:cNvSpPr txBox="1"/>
          <p:nvPr/>
        </p:nvSpPr>
        <p:spPr>
          <a:xfrm>
            <a:off x="8397964" y="3125333"/>
            <a:ext cx="4000164" cy="1569660"/>
          </a:xfrm>
          <a:prstGeom prst="rect">
            <a:avLst/>
          </a:prstGeom>
          <a:noFill/>
        </p:spPr>
        <p:txBody>
          <a:bodyPr wrap="square" rtlCol="0">
            <a:spAutoFit/>
          </a:bodyPr>
          <a:lstStyle/>
          <a:p>
            <a:r>
              <a:rPr lang="en-US" sz="2000" dirty="0"/>
              <a:t>"Why does the CAN Bus dataset contain such a large number of duplicate messages?"</a:t>
            </a:r>
          </a:p>
          <a:p>
            <a:endParaRPr lang="en-US" dirty="0"/>
          </a:p>
          <a:p>
            <a:endParaRPr lang="en-US" dirty="0"/>
          </a:p>
        </p:txBody>
      </p:sp>
      <p:sp>
        <p:nvSpPr>
          <p:cNvPr id="17" name="TextBox 16">
            <a:extLst>
              <a:ext uri="{FF2B5EF4-FFF2-40B4-BE49-F238E27FC236}">
                <a16:creationId xmlns:a16="http://schemas.microsoft.com/office/drawing/2014/main" id="{9E2E78E4-1818-9F01-C887-150C38C91D47}"/>
              </a:ext>
            </a:extLst>
          </p:cNvPr>
          <p:cNvSpPr txBox="1"/>
          <p:nvPr/>
        </p:nvSpPr>
        <p:spPr>
          <a:xfrm>
            <a:off x="8396746" y="4133103"/>
            <a:ext cx="3256383" cy="923330"/>
          </a:xfrm>
          <a:prstGeom prst="rect">
            <a:avLst/>
          </a:prstGeom>
          <a:noFill/>
        </p:spPr>
        <p:txBody>
          <a:bodyPr wrap="square" rtlCol="0">
            <a:spAutoFit/>
          </a:bodyPr>
          <a:lstStyle/>
          <a:p>
            <a:r>
              <a:rPr lang="en-US" dirty="0"/>
              <a:t>"How does removing duplicates benefit our intrusion detection model?"</a:t>
            </a:r>
          </a:p>
        </p:txBody>
      </p:sp>
      <p:pic>
        <p:nvPicPr>
          <p:cNvPr id="4101" name="Picture 5">
            <a:extLst>
              <a:ext uri="{FF2B5EF4-FFF2-40B4-BE49-F238E27FC236}">
                <a16:creationId xmlns:a16="http://schemas.microsoft.com/office/drawing/2014/main" id="{CE555CD3-D202-8F0F-5B9C-B869339BBB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4195" y="449000"/>
            <a:ext cx="2565918" cy="2565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58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animEffect transition="in" filter="fade">
                                      <p:cBhvr>
                                        <p:cTn id="7"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101"/>
                    </p:tgtEl>
                  </p:cond>
                </p:stCondLst>
                <p:endSync evt="end" delay="0">
                  <p:rtn val="all"/>
                </p:endSync>
                <p:childTnLst>
                  <p:par>
                    <p:cTn id="9" fill="hold">
                      <p:stCondLst>
                        <p:cond delay="0"/>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animEffect transition="in" filter="fade">
                                      <p:cBhvr>
                                        <p:cTn id="22" dur="500"/>
                                        <p:tgtEl>
                                          <p:spTgt spid="17"/>
                                        </p:tgtEl>
                                      </p:cBhvr>
                                    </p:animEffect>
                                  </p:childTnLst>
                                </p:cTn>
                              </p:par>
                            </p:childTnLst>
                          </p:cTn>
                        </p:par>
                      </p:childTnLst>
                    </p:cTn>
                  </p:par>
                </p:childTnLst>
              </p:cTn>
              <p:nextCondLst>
                <p:cond evt="onClick" delay="0">
                  <p:tgtEl>
                    <p:spTgt spid="4101"/>
                  </p:tgtEl>
                </p:cond>
              </p:nextCondLst>
            </p:seq>
          </p:childTnLst>
        </p:cTn>
      </p:par>
    </p:tnLst>
    <p:bldLst>
      <p:bldP spid="15"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30560-959C-4B7B-AB66-4F573B82185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CA3BB7C0-F257-0D08-29B9-A4105CB62E2F}"/>
              </a:ext>
            </a:extLst>
          </p:cNvPr>
          <p:cNvPicPr>
            <a:picLocks noChangeAspect="1"/>
          </p:cNvPicPr>
          <p:nvPr/>
        </p:nvPicPr>
        <p:blipFill>
          <a:blip r:embed="rId2"/>
          <a:stretch>
            <a:fillRect/>
          </a:stretch>
        </p:blipFill>
        <p:spPr>
          <a:xfrm>
            <a:off x="0" y="5831395"/>
            <a:ext cx="12192000" cy="1026605"/>
          </a:xfrm>
          <a:prstGeom prst="rect">
            <a:avLst/>
          </a:prstGeom>
        </p:spPr>
      </p:pic>
      <p:sp>
        <p:nvSpPr>
          <p:cNvPr id="2" name="Rectangle 1">
            <a:extLst>
              <a:ext uri="{FF2B5EF4-FFF2-40B4-BE49-F238E27FC236}">
                <a16:creationId xmlns:a16="http://schemas.microsoft.com/office/drawing/2014/main" id="{8FC2DC71-B2FD-C1F3-6C39-7A9195E48A62}"/>
              </a:ext>
            </a:extLst>
          </p:cNvPr>
          <p:cNvSpPr/>
          <p:nvPr/>
        </p:nvSpPr>
        <p:spPr>
          <a:xfrm>
            <a:off x="0" y="0"/>
            <a:ext cx="6276335"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Modeling Approach</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5122" name="Picture 2" descr="Output image">
            <a:extLst>
              <a:ext uri="{FF2B5EF4-FFF2-40B4-BE49-F238E27FC236}">
                <a16:creationId xmlns:a16="http://schemas.microsoft.com/office/drawing/2014/main" id="{32D7E75D-C95C-2D22-5810-B8596C73C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26" y="1117872"/>
            <a:ext cx="1920841" cy="20338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965BFB9-9648-64F5-44A5-CCF960DBDB75}"/>
              </a:ext>
            </a:extLst>
          </p:cNvPr>
          <p:cNvSpPr txBox="1"/>
          <p:nvPr/>
        </p:nvSpPr>
        <p:spPr>
          <a:xfrm>
            <a:off x="2050267" y="1673123"/>
            <a:ext cx="4813562" cy="923330"/>
          </a:xfrm>
          <a:prstGeom prst="rect">
            <a:avLst/>
          </a:prstGeom>
          <a:noFill/>
        </p:spPr>
        <p:txBody>
          <a:bodyPr wrap="none" rtlCol="0">
            <a:spAutoFit/>
          </a:bodyPr>
          <a:lstStyle/>
          <a:p>
            <a:r>
              <a:rPr lang="en-US" dirty="0"/>
              <a:t>Preprocessed dataset was split into 80% - 20%</a:t>
            </a:r>
          </a:p>
          <a:p>
            <a:r>
              <a:rPr lang="en-US" dirty="0"/>
              <a:t>Training – 80%</a:t>
            </a:r>
          </a:p>
          <a:p>
            <a:r>
              <a:rPr lang="en-US" dirty="0"/>
              <a:t>Testing – 20%</a:t>
            </a:r>
          </a:p>
        </p:txBody>
      </p:sp>
      <p:sp>
        <p:nvSpPr>
          <p:cNvPr id="9" name="TextBox 8">
            <a:extLst>
              <a:ext uri="{FF2B5EF4-FFF2-40B4-BE49-F238E27FC236}">
                <a16:creationId xmlns:a16="http://schemas.microsoft.com/office/drawing/2014/main" id="{CE24E2C8-BA45-00C1-F412-B5960D4A85E7}"/>
              </a:ext>
            </a:extLst>
          </p:cNvPr>
          <p:cNvSpPr txBox="1"/>
          <p:nvPr/>
        </p:nvSpPr>
        <p:spPr>
          <a:xfrm>
            <a:off x="0" y="3255166"/>
            <a:ext cx="6863829" cy="1384995"/>
          </a:xfrm>
          <a:prstGeom prst="rect">
            <a:avLst/>
          </a:prstGeom>
          <a:noFill/>
        </p:spPr>
        <p:txBody>
          <a:bodyPr wrap="square" rtlCol="0">
            <a:spAutoFit/>
          </a:bodyPr>
          <a:lstStyle/>
          <a:p>
            <a:r>
              <a:rPr lang="en-US" sz="1400" dirty="0"/>
              <a:t>Cross Validation ( 5-Fold Stratified)</a:t>
            </a:r>
          </a:p>
          <a:p>
            <a:r>
              <a:rPr lang="en-US" sz="1400" dirty="0"/>
              <a:t>~ Helps in robust model training and hyperparameter tuning without overfitting</a:t>
            </a:r>
          </a:p>
          <a:p>
            <a:r>
              <a:rPr lang="en-US" sz="1400" dirty="0"/>
              <a:t>~ Each model is trained and validated multiple times on different splits.</a:t>
            </a:r>
          </a:p>
          <a:p>
            <a:endParaRPr lang="en-US" sz="1400" dirty="0"/>
          </a:p>
          <a:p>
            <a:r>
              <a:rPr lang="en-US" sz="1400" dirty="0"/>
              <a:t>"</a:t>
            </a:r>
            <a:r>
              <a:rPr lang="en-US" sz="1400" b="1" dirty="0"/>
              <a:t>We used 5-Fold Stratified Cross-Validation to maintain the original class distribution (benign vs attack) in every fold.</a:t>
            </a:r>
            <a:r>
              <a:rPr lang="en-US" sz="1400" dirty="0"/>
              <a:t>"</a:t>
            </a:r>
          </a:p>
        </p:txBody>
      </p:sp>
      <p:pic>
        <p:nvPicPr>
          <p:cNvPr id="11" name="Picture 10">
            <a:extLst>
              <a:ext uri="{FF2B5EF4-FFF2-40B4-BE49-F238E27FC236}">
                <a16:creationId xmlns:a16="http://schemas.microsoft.com/office/drawing/2014/main" id="{9914B4A7-6B27-8118-34BC-A580E1C1CDFF}"/>
              </a:ext>
            </a:extLst>
          </p:cNvPr>
          <p:cNvPicPr>
            <a:picLocks noChangeAspect="1"/>
          </p:cNvPicPr>
          <p:nvPr/>
        </p:nvPicPr>
        <p:blipFill>
          <a:blip r:embed="rId4"/>
          <a:stretch>
            <a:fillRect/>
          </a:stretch>
        </p:blipFill>
        <p:spPr>
          <a:xfrm>
            <a:off x="7725873" y="1243390"/>
            <a:ext cx="4120844" cy="2060422"/>
          </a:xfrm>
          <a:prstGeom prst="rect">
            <a:avLst/>
          </a:prstGeom>
        </p:spPr>
      </p:pic>
      <p:sp>
        <p:nvSpPr>
          <p:cNvPr id="12" name="Rectangle 11">
            <a:extLst>
              <a:ext uri="{FF2B5EF4-FFF2-40B4-BE49-F238E27FC236}">
                <a16:creationId xmlns:a16="http://schemas.microsoft.com/office/drawing/2014/main" id="{0505FD08-D8E7-5C4B-522C-E24E1BE9C2BB}"/>
              </a:ext>
            </a:extLst>
          </p:cNvPr>
          <p:cNvSpPr/>
          <p:nvPr/>
        </p:nvSpPr>
        <p:spPr>
          <a:xfrm>
            <a:off x="6625441" y="645704"/>
            <a:ext cx="6321708" cy="646331"/>
          </a:xfrm>
          <a:prstGeom prst="rect">
            <a:avLst/>
          </a:prstGeom>
          <a:noFill/>
        </p:spPr>
        <p:txBody>
          <a:bodyPr wrap="squar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Supervised Learning</a:t>
            </a:r>
          </a:p>
        </p:txBody>
      </p:sp>
      <p:sp>
        <p:nvSpPr>
          <p:cNvPr id="16" name="TextBox 15">
            <a:extLst>
              <a:ext uri="{FF2B5EF4-FFF2-40B4-BE49-F238E27FC236}">
                <a16:creationId xmlns:a16="http://schemas.microsoft.com/office/drawing/2014/main" id="{528AEA74-5E5D-3190-B311-C8BB270F8045}"/>
              </a:ext>
            </a:extLst>
          </p:cNvPr>
          <p:cNvSpPr txBox="1"/>
          <p:nvPr/>
        </p:nvSpPr>
        <p:spPr>
          <a:xfrm>
            <a:off x="8223293" y="3422671"/>
            <a:ext cx="2090893" cy="369332"/>
          </a:xfrm>
          <a:prstGeom prst="rect">
            <a:avLst/>
          </a:prstGeom>
          <a:noFill/>
        </p:spPr>
        <p:txBody>
          <a:bodyPr wrap="none" rtlCol="0">
            <a:spAutoFit/>
          </a:bodyPr>
          <a:lstStyle/>
          <a:p>
            <a:r>
              <a:rPr lang="en-US" dirty="0"/>
              <a:t>Supervised models</a:t>
            </a:r>
          </a:p>
        </p:txBody>
      </p:sp>
      <p:cxnSp>
        <p:nvCxnSpPr>
          <p:cNvPr id="18" name="Straight Arrow Connector 17">
            <a:extLst>
              <a:ext uri="{FF2B5EF4-FFF2-40B4-BE49-F238E27FC236}">
                <a16:creationId xmlns:a16="http://schemas.microsoft.com/office/drawing/2014/main" id="{9F692661-3694-FCA4-8F9D-3657A459E053}"/>
              </a:ext>
            </a:extLst>
          </p:cNvPr>
          <p:cNvCxnSpPr>
            <a:cxnSpLocks/>
          </p:cNvCxnSpPr>
          <p:nvPr/>
        </p:nvCxnSpPr>
        <p:spPr>
          <a:xfrm flipH="1">
            <a:off x="7327812" y="3792003"/>
            <a:ext cx="1954232" cy="5464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F053BE51-EEAD-9736-BA24-1A6090AA42C6}"/>
              </a:ext>
            </a:extLst>
          </p:cNvPr>
          <p:cNvCxnSpPr>
            <a:cxnSpLocks/>
            <a:stCxn id="16" idx="2"/>
          </p:cNvCxnSpPr>
          <p:nvPr/>
        </p:nvCxnSpPr>
        <p:spPr>
          <a:xfrm flipH="1">
            <a:off x="8450317" y="3792003"/>
            <a:ext cx="818423" cy="5404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B385361-C064-303D-162A-A769EB9269F1}"/>
              </a:ext>
            </a:extLst>
          </p:cNvPr>
          <p:cNvCxnSpPr>
            <a:cxnSpLocks/>
            <a:stCxn id="16" idx="2"/>
          </p:cNvCxnSpPr>
          <p:nvPr/>
        </p:nvCxnSpPr>
        <p:spPr>
          <a:xfrm flipH="1">
            <a:off x="9268739" y="3792003"/>
            <a:ext cx="1" cy="9253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9D4B1ADF-45FA-FDDB-329E-88E70A27BE87}"/>
              </a:ext>
            </a:extLst>
          </p:cNvPr>
          <p:cNvCxnSpPr>
            <a:cxnSpLocks/>
            <a:stCxn id="16" idx="2"/>
          </p:cNvCxnSpPr>
          <p:nvPr/>
        </p:nvCxnSpPr>
        <p:spPr>
          <a:xfrm>
            <a:off x="9268740" y="3792003"/>
            <a:ext cx="751649" cy="526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B20ACEC7-7EB9-C766-1AE0-6119E3CE73FB}"/>
              </a:ext>
            </a:extLst>
          </p:cNvPr>
          <p:cNvCxnSpPr>
            <a:cxnSpLocks/>
            <a:stCxn id="16" idx="2"/>
          </p:cNvCxnSpPr>
          <p:nvPr/>
        </p:nvCxnSpPr>
        <p:spPr>
          <a:xfrm>
            <a:off x="9268740" y="3792003"/>
            <a:ext cx="2252700" cy="6062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8A901D04-BC49-C78C-F02B-AE3F5EA8F9BA}"/>
              </a:ext>
            </a:extLst>
          </p:cNvPr>
          <p:cNvSpPr txBox="1"/>
          <p:nvPr/>
        </p:nvSpPr>
        <p:spPr>
          <a:xfrm>
            <a:off x="6521317" y="4318594"/>
            <a:ext cx="1367747" cy="307777"/>
          </a:xfrm>
          <a:prstGeom prst="rect">
            <a:avLst/>
          </a:prstGeom>
          <a:noFill/>
        </p:spPr>
        <p:txBody>
          <a:bodyPr wrap="none" rtlCol="0">
            <a:spAutoFit/>
          </a:bodyPr>
          <a:lstStyle/>
          <a:p>
            <a:r>
              <a:rPr lang="en-US" sz="1400" dirty="0"/>
              <a:t>Random Forest</a:t>
            </a:r>
          </a:p>
        </p:txBody>
      </p:sp>
      <p:sp>
        <p:nvSpPr>
          <p:cNvPr id="39" name="TextBox 38">
            <a:extLst>
              <a:ext uri="{FF2B5EF4-FFF2-40B4-BE49-F238E27FC236}">
                <a16:creationId xmlns:a16="http://schemas.microsoft.com/office/drawing/2014/main" id="{E38E81FA-0962-AE21-F896-A936411EA7DB}"/>
              </a:ext>
            </a:extLst>
          </p:cNvPr>
          <p:cNvSpPr txBox="1"/>
          <p:nvPr/>
        </p:nvSpPr>
        <p:spPr>
          <a:xfrm>
            <a:off x="8019461" y="4341157"/>
            <a:ext cx="861711" cy="307777"/>
          </a:xfrm>
          <a:prstGeom prst="rect">
            <a:avLst/>
          </a:prstGeom>
          <a:noFill/>
        </p:spPr>
        <p:txBody>
          <a:bodyPr wrap="none" rtlCol="0">
            <a:spAutoFit/>
          </a:bodyPr>
          <a:lstStyle/>
          <a:p>
            <a:r>
              <a:rPr lang="en-US" sz="1400" dirty="0" err="1"/>
              <a:t>XGBoost</a:t>
            </a:r>
            <a:endParaRPr lang="en-US" sz="1400" dirty="0"/>
          </a:p>
        </p:txBody>
      </p:sp>
      <p:sp>
        <p:nvSpPr>
          <p:cNvPr id="40" name="TextBox 39">
            <a:extLst>
              <a:ext uri="{FF2B5EF4-FFF2-40B4-BE49-F238E27FC236}">
                <a16:creationId xmlns:a16="http://schemas.microsoft.com/office/drawing/2014/main" id="{91E39DD6-D440-5114-1456-8F8EF41FDA7D}"/>
              </a:ext>
            </a:extLst>
          </p:cNvPr>
          <p:cNvSpPr txBox="1"/>
          <p:nvPr/>
        </p:nvSpPr>
        <p:spPr>
          <a:xfrm>
            <a:off x="8584865" y="4770082"/>
            <a:ext cx="1441805" cy="307777"/>
          </a:xfrm>
          <a:prstGeom prst="rect">
            <a:avLst/>
          </a:prstGeom>
          <a:noFill/>
        </p:spPr>
        <p:txBody>
          <a:bodyPr wrap="none" rtlCol="0">
            <a:spAutoFit/>
          </a:bodyPr>
          <a:lstStyle/>
          <a:p>
            <a:r>
              <a:rPr lang="en-US" sz="1400" dirty="0"/>
              <a:t>Voting Classifier</a:t>
            </a:r>
          </a:p>
        </p:txBody>
      </p:sp>
      <p:sp>
        <p:nvSpPr>
          <p:cNvPr id="41" name="TextBox 40">
            <a:extLst>
              <a:ext uri="{FF2B5EF4-FFF2-40B4-BE49-F238E27FC236}">
                <a16:creationId xmlns:a16="http://schemas.microsoft.com/office/drawing/2014/main" id="{FAFD9CAF-E7EB-F2DB-E141-2B749D49783C}"/>
              </a:ext>
            </a:extLst>
          </p:cNvPr>
          <p:cNvSpPr txBox="1"/>
          <p:nvPr/>
        </p:nvSpPr>
        <p:spPr>
          <a:xfrm>
            <a:off x="9754643" y="4344326"/>
            <a:ext cx="531492" cy="307777"/>
          </a:xfrm>
          <a:prstGeom prst="rect">
            <a:avLst/>
          </a:prstGeom>
          <a:noFill/>
        </p:spPr>
        <p:txBody>
          <a:bodyPr wrap="none" rtlCol="0">
            <a:spAutoFit/>
          </a:bodyPr>
          <a:lstStyle/>
          <a:p>
            <a:r>
              <a:rPr lang="en-US" sz="1400" dirty="0"/>
              <a:t>SVM</a:t>
            </a:r>
          </a:p>
        </p:txBody>
      </p:sp>
      <p:sp>
        <p:nvSpPr>
          <p:cNvPr id="42" name="TextBox 41">
            <a:extLst>
              <a:ext uri="{FF2B5EF4-FFF2-40B4-BE49-F238E27FC236}">
                <a16:creationId xmlns:a16="http://schemas.microsoft.com/office/drawing/2014/main" id="{51086EC9-51DB-A1F5-9640-728898F13FC5}"/>
              </a:ext>
            </a:extLst>
          </p:cNvPr>
          <p:cNvSpPr txBox="1"/>
          <p:nvPr/>
        </p:nvSpPr>
        <p:spPr>
          <a:xfrm>
            <a:off x="10957247" y="4395291"/>
            <a:ext cx="1128386" cy="307777"/>
          </a:xfrm>
          <a:prstGeom prst="rect">
            <a:avLst/>
          </a:prstGeom>
          <a:noFill/>
        </p:spPr>
        <p:txBody>
          <a:bodyPr wrap="none" rtlCol="0">
            <a:spAutoFit/>
          </a:bodyPr>
          <a:lstStyle/>
          <a:p>
            <a:r>
              <a:rPr lang="en-US" sz="1400" dirty="0"/>
              <a:t>Naïve Bayes</a:t>
            </a:r>
          </a:p>
        </p:txBody>
      </p:sp>
    </p:spTree>
    <p:extLst>
      <p:ext uri="{BB962C8B-B14F-4D97-AF65-F5344CB8AC3E}">
        <p14:creationId xmlns:p14="http://schemas.microsoft.com/office/powerpoint/2010/main" val="179340921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16880</TotalTime>
  <Words>4128</Words>
  <Application>Microsoft Office PowerPoint</Application>
  <PresentationFormat>Widescreen</PresentationFormat>
  <Paragraphs>722</Paragraphs>
  <Slides>38</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Algerian</vt:lpstr>
      <vt:lpstr>Aptos</vt:lpstr>
      <vt:lpstr>Aptos Display</vt:lpstr>
      <vt:lpstr>Arial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Kovvuri, Yashwanth Reddy</dc:creator>
  <cp:lastModifiedBy>Kovvuri, Yashwanth Reddy</cp:lastModifiedBy>
  <cp:revision>51</cp:revision>
  <dcterms:created xsi:type="dcterms:W3CDTF">2025-04-24T22:18:07Z</dcterms:created>
  <dcterms:modified xsi:type="dcterms:W3CDTF">2025-05-12T19:50:26Z</dcterms:modified>
</cp:coreProperties>
</file>